
<file path=[Content_Types].xml><?xml version="1.0" encoding="utf-8"?>
<Types xmlns="http://schemas.openxmlformats.org/package/2006/content-types">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5">
  <p:sldMasterIdLst>
    <p:sldMasterId id="2147483648" r:id="rId1"/>
  </p:sldMasterIdLst>
  <p:notesMasterIdLst>
    <p:notesMasterId r:id="rId32"/>
  </p:notesMasterIdLst>
  <p:handoutMasterIdLst>
    <p:handoutMasterId r:id="rId41"/>
  </p:handoutMasterIdLst>
  <p:sldIdLst>
    <p:sldId id="1013" r:id="rId3"/>
    <p:sldId id="1014" r:id="rId4"/>
    <p:sldId id="957" r:id="rId5"/>
    <p:sldId id="784" r:id="rId6"/>
    <p:sldId id="785" r:id="rId7"/>
    <p:sldId id="786" r:id="rId8"/>
    <p:sldId id="788" r:id="rId9"/>
    <p:sldId id="765" r:id="rId10"/>
    <p:sldId id="1002" r:id="rId11"/>
    <p:sldId id="837" r:id="rId12"/>
    <p:sldId id="769" r:id="rId13"/>
    <p:sldId id="766" r:id="rId14"/>
    <p:sldId id="764" r:id="rId15"/>
    <p:sldId id="956" r:id="rId16"/>
    <p:sldId id="770" r:id="rId17"/>
    <p:sldId id="1004" r:id="rId18"/>
    <p:sldId id="1005" r:id="rId19"/>
    <p:sldId id="772" r:id="rId20"/>
    <p:sldId id="773" r:id="rId21"/>
    <p:sldId id="774" r:id="rId22"/>
    <p:sldId id="775" r:id="rId23"/>
    <p:sldId id="776" r:id="rId24"/>
    <p:sldId id="789" r:id="rId25"/>
    <p:sldId id="790" r:id="rId26"/>
    <p:sldId id="791" r:id="rId27"/>
    <p:sldId id="792" r:id="rId28"/>
    <p:sldId id="823" r:id="rId29"/>
    <p:sldId id="839" r:id="rId30"/>
    <p:sldId id="840" r:id="rId31"/>
    <p:sldId id="841" r:id="rId33"/>
    <p:sldId id="963" r:id="rId34"/>
    <p:sldId id="1006" r:id="rId35"/>
    <p:sldId id="771" r:id="rId36"/>
    <p:sldId id="1001" r:id="rId37"/>
    <p:sldId id="1003" r:id="rId38"/>
    <p:sldId id="824" r:id="rId39"/>
    <p:sldId id="896" r:id="rId40"/>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2FDB2607-1784-4EEB-B798-7EB5836EED8A}">
        <p14:showMediaCtrls xmlns:p14="http://schemas.microsoft.com/office/powerpoint/2010/main" val="1"/>
      </p:ext>
    </p:extLst>
  </p:showPr>
  <p:clrMru>
    <a:srgbClr val="9933FF"/>
    <a:srgbClr val="00CC99"/>
    <a:srgbClr val="FFFF66"/>
    <a:srgbClr val="CC6600"/>
    <a:srgbClr val="FF9900"/>
    <a:srgbClr val="FF0066"/>
    <a:srgbClr val="9E0000"/>
    <a:srgbClr val="C00000"/>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94620" autoAdjust="0"/>
  </p:normalViewPr>
  <p:slideViewPr>
    <p:cSldViewPr snapToGrid="0">
      <p:cViewPr>
        <p:scale>
          <a:sx n="70" d="100"/>
          <a:sy n="70" d="100"/>
        </p:scale>
        <p:origin x="-864" y="-396"/>
      </p:cViewPr>
      <p:guideLst>
        <p:guide orient="horz" pos="2232"/>
        <p:guide pos="380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5" Type="http://schemas.openxmlformats.org/officeDocument/2006/relationships/tags" Target="tags/tag38.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notesMaster" Target="notesMasters/notesMaster1.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cs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cs typeface="微软雅黑" panose="020B0503020204020204" pitchFamily="34"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cs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cs typeface="微软雅黑" panose="020B0503020204020204" pitchFamily="34"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1pPr>
    <a:lvl2pPr marL="4572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2pPr>
    <a:lvl3pPr marL="9144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3pPr>
    <a:lvl4pPr marL="13716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4pPr>
    <a:lvl5pPr marL="18288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直角三角形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标题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zh-CN" altLang="en-US" smtClean="0"/>
              <a:t>单击此处编辑母版标题样式</a:t>
            </a:r>
            <a:endParaRPr kumimoji="0" lang="en-US"/>
          </a:p>
        </p:txBody>
      </p:sp>
      <p:sp>
        <p:nvSpPr>
          <p:cNvPr id="17" name="副标题 16"/>
          <p:cNvSpPr>
            <a:spLocks noGrp="1"/>
          </p:cNvSpPr>
          <p:nvPr>
            <p:ph type="subTitle" idx="1"/>
          </p:nvPr>
        </p:nvSpPr>
        <p:spPr>
          <a:xfrm>
            <a:off x="914400" y="3611607"/>
            <a:ext cx="103632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grpSp>
        <p:nvGrpSpPr>
          <p:cNvPr id="2" name="组合 1"/>
          <p:cNvGrpSpPr/>
          <p:nvPr/>
        </p:nvGrpSpPr>
        <p:grpSpPr>
          <a:xfrm>
            <a:off x="-5019" y="4953000"/>
            <a:ext cx="12197020" cy="1912088"/>
            <a:chOff x="-3765" y="4832896"/>
            <a:chExt cx="9147765" cy="2032192"/>
          </a:xfrm>
        </p:grpSpPr>
        <p:sp>
          <p:nvSpPr>
            <p:cNvPr id="7" name="任意多边形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任意多边形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任意多边形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接连接符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占位符 29"/>
          <p:cNvSpPr>
            <a:spLocks noGrp="1"/>
          </p:cNvSpPr>
          <p:nvPr>
            <p:ph type="dt" sz="half" idx="10"/>
          </p:nvPr>
        </p:nvSpPr>
        <p:spPr/>
        <p:txBody>
          <a:bodyPr/>
          <a:lstStyle>
            <a:lvl1pPr>
              <a:defRPr>
                <a:solidFill>
                  <a:srgbClr val="FFFFFF"/>
                </a:solidFill>
              </a:defRPr>
            </a:lvl1pPr>
          </a:lstStyle>
          <a:p>
            <a:fld id="{F085F716-4593-41C5-8804-FA5940324808}" type="datetimeFigureOut">
              <a:rPr lang="zh-CN" altLang="en-US" smtClean="0"/>
            </a:fld>
            <a:endParaRPr lang="zh-CN" altLang="en-US"/>
          </a:p>
        </p:txBody>
      </p:sp>
      <p:sp>
        <p:nvSpPr>
          <p:cNvPr id="19" name="页脚占位符 18"/>
          <p:cNvSpPr>
            <a:spLocks noGrp="1"/>
          </p:cNvSpPr>
          <p:nvPr>
            <p:ph type="ftr" sz="quarter" idx="11"/>
          </p:nvPr>
        </p:nvSpPr>
        <p:spPr/>
        <p:txBody>
          <a:bodyPr/>
          <a:lstStyle>
            <a:lvl1pPr>
              <a:defRPr>
                <a:solidFill>
                  <a:schemeClr val="accent1">
                    <a:tint val="20000"/>
                  </a:schemeClr>
                </a:solidFill>
              </a:defRPr>
            </a:lvl1pPr>
          </a:lstStyle>
          <a:p>
            <a:endParaRPr lang="zh-CN" altLang="en-US"/>
          </a:p>
        </p:txBody>
      </p:sp>
      <p:sp>
        <p:nvSpPr>
          <p:cNvPr id="27" name="灯片编号占位符 26"/>
          <p:cNvSpPr>
            <a:spLocks noGrp="1"/>
          </p:cNvSpPr>
          <p:nvPr>
            <p:ph type="sldNum" sz="quarter" idx="12"/>
          </p:nvPr>
        </p:nvSpPr>
        <p:spPr/>
        <p:txBody>
          <a:bodyPr/>
          <a:lstStyle>
            <a:lvl1pPr>
              <a:defRPr>
                <a:solidFill>
                  <a:srgbClr val="FFFFFF"/>
                </a:solidFill>
              </a:defRPr>
            </a:lvl1pPr>
          </a:lstStyle>
          <a:p>
            <a:fld id="{BCC63650-2C38-4013-8F98-DF1CE9A535E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F085F716-4593-41C5-8804-FA59403248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C63650-2C38-4013-8F98-DF1CE9A535EE}" type="slidenum">
              <a:rPr lang="zh-CN" altLang="en-US" smtClean="0"/>
            </a:fld>
            <a:endParaRPr lang="zh-CN" altLang="en-US"/>
          </a:p>
        </p:txBody>
      </p:sp>
      <p:sp>
        <p:nvSpPr>
          <p:cNvPr id="7" name="标题 6"/>
          <p:cNvSpPr>
            <a:spLocks noGrp="1"/>
          </p:cNvSpPr>
          <p:nvPr>
            <p:ph type="title"/>
          </p:nvPr>
        </p:nvSpPr>
        <p:spPr/>
        <p:txBody>
          <a:bodyPr rtlCol="0"/>
          <a:lstStyle/>
          <a:p>
            <a:r>
              <a:rPr kumimoji="0" lang="zh-CN" altLang="en-US" smtClean="0"/>
              <a:t>单击此处编辑母版标题样式</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endParaRPr kumimoji="0" lang="zh-CN" altLang="en-US" smtClean="0"/>
          </a:p>
        </p:txBody>
      </p:sp>
      <p:sp>
        <p:nvSpPr>
          <p:cNvPr id="4" name="日期占位符 3"/>
          <p:cNvSpPr>
            <a:spLocks noGrp="1"/>
          </p:cNvSpPr>
          <p:nvPr>
            <p:ph type="dt" sz="half" idx="10"/>
          </p:nvPr>
        </p:nvSpPr>
        <p:spPr/>
        <p:txBody>
          <a:bodyPr/>
          <a:lstStyle/>
          <a:p>
            <a:fld id="{F085F716-4593-41C5-8804-FA59403248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C63650-2C38-4013-8F98-DF1CE9A535EE}" type="slidenum">
              <a:rPr lang="zh-CN" altLang="en-US" smtClean="0"/>
            </a:fld>
            <a:endParaRPr lang="zh-CN" altLang="en-US"/>
          </a:p>
        </p:txBody>
      </p:sp>
      <p:sp>
        <p:nvSpPr>
          <p:cNvPr id="7" name="燕尾形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燕尾形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F085F716-4593-41C5-8804-FA59403248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C63650-2C38-4013-8F98-DF1CE9A535EE}" type="slidenum">
              <a:rPr lang="zh-CN" altLang="en-US" smtClean="0"/>
            </a:fld>
            <a:endParaRPr lang="zh-CN" altLang="en-US"/>
          </a:p>
        </p:txBody>
      </p:sp>
      <p:sp>
        <p:nvSpPr>
          <p:cNvPr id="8" name="标题 7"/>
          <p:cNvSpPr>
            <a:spLocks noGrp="1"/>
          </p:cNvSpPr>
          <p:nvPr>
            <p:ph type="title"/>
          </p:nvPr>
        </p:nvSpPr>
        <p:spPr/>
        <p:txBody>
          <a:bodyPr rtlCol="0"/>
          <a:lstStyle/>
          <a:p>
            <a:r>
              <a:rPr kumimoji="0" lang="zh-CN" altLang="en-US" smtClean="0"/>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10972800" cy="1143000"/>
          </a:xfrm>
        </p:spPr>
        <p:txBody>
          <a:bodyPr anchor="ct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4" name="文本占位符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endParaRPr kumimoji="0" lang="zh-CN" altLang="en-US" smtClean="0"/>
          </a:p>
        </p:txBody>
      </p:sp>
      <p:sp>
        <p:nvSpPr>
          <p:cNvPr id="5" name="内容占位符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pPr>
              <a:defRPr/>
            </a:pPr>
            <a:fld id="{2B999CAF-BD35-4293-85FE-05859FC00449}" type="datetimeFigureOut">
              <a:rPr lang="zh-CN" altLang="en-US" smtClean="0"/>
            </a:fld>
            <a:endParaRPr lang="zh-CN" altLang="en-US"/>
          </a:p>
        </p:txBody>
      </p:sp>
      <p:sp>
        <p:nvSpPr>
          <p:cNvPr id="8" name="页脚占位符 7"/>
          <p:cNvSpPr>
            <a:spLocks noGrp="1"/>
          </p:cNvSpPr>
          <p:nvPr>
            <p:ph type="ftr" sz="quarter" idx="11"/>
          </p:nvPr>
        </p:nvSpPr>
        <p:spPr/>
        <p:txBody>
          <a:bodyPr/>
          <a:lstStyle/>
          <a:p>
            <a:pPr>
              <a:defRPr/>
            </a:pPr>
            <a:endParaRPr lang="zh-CN" altLang="en-US"/>
          </a:p>
        </p:txBody>
      </p:sp>
      <p:sp>
        <p:nvSpPr>
          <p:cNvPr id="9" name="灯片编号占位符 8"/>
          <p:cNvSpPr>
            <a:spLocks noGrp="1"/>
          </p:cNvSpPr>
          <p:nvPr>
            <p:ph type="sldNum" sz="quarter" idx="12"/>
          </p:nvPr>
        </p:nvSpPr>
        <p:spPr/>
        <p:txBody>
          <a:bodyPr/>
          <a:lstStyle/>
          <a:p>
            <a:pPr>
              <a:defRPr/>
            </a:pPr>
            <a:fld id="{D0CAA123-D312-4FFD-A84E-C76A7DCDBA3F}"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085F716-4593-41C5-8804-FA594032480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CC63650-2C38-4013-8F98-DF1CE9A535EE}" type="slidenum">
              <a:rPr lang="zh-CN" altLang="en-US" smtClean="0"/>
            </a:fld>
            <a:endParaRPr lang="zh-CN" altLang="en-US"/>
          </a:p>
        </p:txBody>
      </p:sp>
      <p:sp>
        <p:nvSpPr>
          <p:cNvPr id="6" name="标题 5"/>
          <p:cNvSpPr>
            <a:spLocks noGrp="1"/>
          </p:cNvSpPr>
          <p:nvPr>
            <p:ph type="title"/>
          </p:nvPr>
        </p:nvSpPr>
        <p:spPr/>
        <p:txBody>
          <a:bodyPr rtlCol="0"/>
          <a:lstStyle/>
          <a:p>
            <a:r>
              <a:rPr kumimoji="0" lang="zh-CN" altLang="en-US" smtClean="0"/>
              <a:t>单击此处编辑母版标题样式</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085F716-4593-41C5-8804-FA594032480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CC63650-2C38-4013-8F98-DF1CE9A535E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endParaRPr kumimoji="0" lang="zh-CN" altLang="en-US" smtClean="0"/>
          </a:p>
        </p:txBody>
      </p:sp>
      <p:sp>
        <p:nvSpPr>
          <p:cNvPr id="4" name="内容占位符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a:xfrm>
            <a:off x="8969376" y="6407944"/>
            <a:ext cx="2560320" cy="365760"/>
          </a:xfrm>
        </p:spPr>
        <p:txBody>
          <a:bodyPr/>
          <a:lstStyle/>
          <a:p>
            <a:pPr>
              <a:defRPr/>
            </a:pPr>
            <a:fld id="{CD4743A2-7DB7-4238-BFFE-B09A273A13B1}" type="datetimeFigureOut">
              <a:rPr lang="zh-CN" altLang="en-US" smtClean="0"/>
            </a:fld>
            <a:endParaRPr lang="zh-CN" altLang="en-US"/>
          </a:p>
        </p:txBody>
      </p:sp>
      <p:sp>
        <p:nvSpPr>
          <p:cNvPr id="6" name="页脚占位符 5"/>
          <p:cNvSpPr>
            <a:spLocks noGrp="1"/>
          </p:cNvSpPr>
          <p:nvPr>
            <p:ph type="ftr" sz="quarter" idx="11"/>
          </p:nvPr>
        </p:nvSpPr>
        <p:spPr/>
        <p:txBody>
          <a:bodyPr/>
          <a:lstStyle/>
          <a:p>
            <a:pPr>
              <a:defRPr/>
            </a:pPr>
            <a:endParaRPr lang="zh-CN" altLang="en-US"/>
          </a:p>
        </p:txBody>
      </p:sp>
      <p:sp>
        <p:nvSpPr>
          <p:cNvPr id="7" name="灯片编号占位符 6"/>
          <p:cNvSpPr>
            <a:spLocks noGrp="1"/>
          </p:cNvSpPr>
          <p:nvPr>
            <p:ph type="sldNum" sz="quarter" idx="12"/>
          </p:nvPr>
        </p:nvSpPr>
        <p:spPr/>
        <p:txBody>
          <a:bodyPr/>
          <a:lstStyle/>
          <a:p>
            <a:pPr>
              <a:defRPr/>
            </a:pPr>
            <a:fld id="{C1EAD11F-2461-44A0-8B35-A2A14E3B166F}"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521643" y="5443402"/>
            <a:ext cx="95504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endParaRPr kumimoji="0" lang="zh-CN" altLang="en-US" smtClean="0"/>
          </a:p>
        </p:txBody>
      </p:sp>
      <p:sp>
        <p:nvSpPr>
          <p:cNvPr id="3" name="图片占位符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zh-CN" altLang="en-US" smtClean="0"/>
              <a:t>单击图标添加图片</a:t>
            </a:r>
            <a:endParaRPr kumimoji="0" lang="en-US" dirty="0"/>
          </a:p>
        </p:txBody>
      </p:sp>
      <p:sp>
        <p:nvSpPr>
          <p:cNvPr id="5" name="日期占位符 4"/>
          <p:cNvSpPr>
            <a:spLocks noGrp="1"/>
          </p:cNvSpPr>
          <p:nvPr>
            <p:ph type="dt" sz="half" idx="10"/>
          </p:nvPr>
        </p:nvSpPr>
        <p:spPr/>
        <p:txBody>
          <a:bodyPr/>
          <a:lstStyle>
            <a:lvl1pPr>
              <a:defRPr>
                <a:solidFill>
                  <a:schemeClr val="tx1"/>
                </a:solidFill>
              </a:defRPr>
            </a:lvl1pPr>
          </a:lstStyle>
          <a:p>
            <a:pPr>
              <a:defRPr/>
            </a:pPr>
            <a:fld id="{769D4048-9D16-433F-BB28-6D6BD52661CB}" type="datetimeFigureOut">
              <a:rPr lang="zh-CN" altLang="en-US" smtClean="0"/>
            </a:fld>
            <a:endParaRPr lang="zh-CN" altLang="en-US"/>
          </a:p>
        </p:txBody>
      </p:sp>
      <p:sp>
        <p:nvSpPr>
          <p:cNvPr id="6" name="页脚占位符 5"/>
          <p:cNvSpPr>
            <a:spLocks noGrp="1"/>
          </p:cNvSpPr>
          <p:nvPr>
            <p:ph type="ftr" sz="quarter" idx="11"/>
          </p:nvPr>
        </p:nvSpPr>
        <p:spPr>
          <a:xfrm>
            <a:off x="5840097" y="6407945"/>
            <a:ext cx="3134241" cy="365125"/>
          </a:xfrm>
        </p:spPr>
        <p:txBody>
          <a:bodyPr/>
          <a:lstStyle>
            <a:lvl1pPr>
              <a:defRPr>
                <a:solidFill>
                  <a:schemeClr val="tx1"/>
                </a:solidFill>
              </a:defRPr>
            </a:lvl1pPr>
          </a:lstStyle>
          <a:p>
            <a:pPr>
              <a:defRPr/>
            </a:pPr>
            <a:endParaRPr lang="zh-CN" altLang="en-US"/>
          </a:p>
        </p:txBody>
      </p:sp>
      <p:sp>
        <p:nvSpPr>
          <p:cNvPr id="7" name="灯片编号占位符 6"/>
          <p:cNvSpPr>
            <a:spLocks noGrp="1"/>
          </p:cNvSpPr>
          <p:nvPr>
            <p:ph type="sldNum" sz="quarter" idx="12"/>
          </p:nvPr>
        </p:nvSpPr>
        <p:spPr/>
        <p:txBody>
          <a:bodyPr/>
          <a:lstStyle>
            <a:lvl1pPr>
              <a:defRPr>
                <a:solidFill>
                  <a:schemeClr val="tx1"/>
                </a:solidFill>
              </a:defRPr>
            </a:lvl1pPr>
          </a:lstStyle>
          <a:p>
            <a:pPr>
              <a:defRPr/>
            </a:pPr>
            <a:fld id="{8C07D885-62FE-4A8A-9FAD-BB05011B13F3}" type="slidenum">
              <a:rPr lang="zh-CN" altLang="en-US" smtClean="0"/>
            </a:fld>
            <a:endParaRPr lang="zh-CN" altLang="en-US"/>
          </a:p>
        </p:txBody>
      </p:sp>
      <p:sp>
        <p:nvSpPr>
          <p:cNvPr id="2" name="标题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zh-CN" altLang="en-US" smtClean="0"/>
              <a:t>单击此处编辑母版标题样式</a:t>
            </a:r>
            <a:endParaRPr kumimoji="0" lang="en-US"/>
          </a:p>
        </p:txBody>
      </p:sp>
      <p:sp>
        <p:nvSpPr>
          <p:cNvPr id="8" name="任意多边形 7"/>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任意多边形 8"/>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接连接符 10"/>
          <p:cNvCxnSpPr/>
          <p:nvPr/>
        </p:nvCxnSpPr>
        <p:spPr>
          <a:xfrm>
            <a:off x="-12315"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燕尾形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燕尾形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609600" y="1481330"/>
            <a:ext cx="10972800" cy="4386071"/>
          </a:xfrm>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a:defRPr/>
            </a:pPr>
            <a:fld id="{CD4743A2-7DB7-4238-BFFE-B09A273A13B1}" type="datetimeFigureOut">
              <a:rPr lang="zh-CN" altLang="en-US" smtClean="0"/>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C1EAD11F-2461-44A0-8B35-A2A14E3B166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125351" y="274641"/>
            <a:ext cx="2369960" cy="5592761"/>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609600" y="274641"/>
            <a:ext cx="8432800" cy="5592760"/>
          </a:xfrm>
        </p:spPr>
        <p:txBody>
          <a:bodyPr vert="eaVert"/>
          <a:lstStyle/>
          <a:p>
            <a:pPr lvl="0" eaLnBrk="1" latinLnBrk="0" hangingPunct="1"/>
            <a:r>
              <a:rPr lang="zh-CN" altLang="en-US" smtClean="0"/>
              <a:t>单击此处编辑母版文本样式</a:t>
            </a:r>
            <a:endParaRPr lang="zh-CN" altLang="en-US" smtClean="0"/>
          </a:p>
          <a:p>
            <a:pPr lvl="1" eaLnBrk="1" latinLnBrk="0" hangingPunct="1"/>
            <a:r>
              <a:rPr lang="zh-CN" altLang="en-US" smtClean="0"/>
              <a:t>第二级</a:t>
            </a:r>
            <a:endParaRPr lang="zh-CN" altLang="en-US" smtClean="0"/>
          </a:p>
          <a:p>
            <a:pPr lvl="2" eaLnBrk="1" latinLnBrk="0" hangingPunct="1"/>
            <a:r>
              <a:rPr lang="zh-CN" altLang="en-US" smtClean="0"/>
              <a:t>第三级</a:t>
            </a:r>
            <a:endParaRPr lang="zh-CN" altLang="en-US" smtClean="0"/>
          </a:p>
          <a:p>
            <a:pPr lvl="3" eaLnBrk="1" latinLnBrk="0" hangingPunct="1"/>
            <a:r>
              <a:rPr lang="zh-CN" altLang="en-US" smtClean="0"/>
              <a:t>第四级</a:t>
            </a:r>
            <a:endParaRPr lang="zh-CN" altLang="en-US" smtClean="0"/>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a:defRPr/>
            </a:pPr>
            <a:fld id="{CD4743A2-7DB7-4238-BFFE-B09A273A13B1}" type="datetimeFigureOut">
              <a:rPr lang="zh-CN" altLang="en-US" smtClean="0"/>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C1EAD11F-2461-44A0-8B35-A2A14E3B166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7600" y="390145"/>
            <a:ext cx="10516800" cy="5828930"/>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6EF2F5ED-D19D-4097-92A9-D6092B3D6E6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AAEAA2-D029-4D23-B6D5-DE004B8B3ED2}"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3302400" y="3171600"/>
            <a:ext cx="5692800" cy="648000"/>
          </a:xfrm>
        </p:spPr>
        <p:txBody>
          <a:bodyPr anchor="t" anchorCtr="0">
            <a:normAutofit/>
          </a:bodyPr>
          <a:lstStyle>
            <a:lvl1pPr algn="l">
              <a:defRPr sz="1800" b="0">
                <a:solidFill>
                  <a:schemeClr val="bg1"/>
                </a:solidFill>
                <a:effectLst/>
              </a:defRPr>
            </a:lvl1pPr>
          </a:lstStyle>
          <a:p>
            <a:r>
              <a:rPr lang="zh-CN" altLang="en-US" dirty="0" smtClean="0"/>
              <a:t>此处添加您的标题</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任意多边形 11"/>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p:nvPr/>
        </p:nvSpPr>
        <p:spPr bwMode="auto">
          <a:xfrm>
            <a:off x="-8056" y="5791253"/>
            <a:ext cx="4536419"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接连接符 14"/>
          <p:cNvCxnSpPr/>
          <p:nvPr/>
        </p:nvCxnSpPr>
        <p:spPr>
          <a:xfrm>
            <a:off x="-12315"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zh-CN" altLang="en-US" smtClean="0"/>
              <a:t>单击此处编辑母版标题样式</a:t>
            </a:r>
            <a:endParaRPr kumimoji="0" lang="en-US"/>
          </a:p>
        </p:txBody>
      </p:sp>
      <p:sp>
        <p:nvSpPr>
          <p:cNvPr id="30" name="文本占位符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zh-CN" altLang="en-US" smtClean="0"/>
              <a:t>单击此处编辑母版文本样式</a:t>
            </a:r>
            <a:endParaRPr kumimoji="0" lang="zh-CN" altLang="en-US" smtClean="0"/>
          </a:p>
          <a:p>
            <a:pPr lvl="1" eaLnBrk="1" latinLnBrk="0" hangingPunct="1"/>
            <a:r>
              <a:rPr kumimoji="0" lang="zh-CN" altLang="en-US" smtClean="0"/>
              <a:t>第二级</a:t>
            </a:r>
            <a:endParaRPr kumimoji="0" lang="zh-CN" altLang="en-US" smtClean="0"/>
          </a:p>
          <a:p>
            <a:pPr lvl="2" eaLnBrk="1" latinLnBrk="0" hangingPunct="1"/>
            <a:r>
              <a:rPr kumimoji="0" lang="zh-CN" altLang="en-US" smtClean="0"/>
              <a:t>第三级</a:t>
            </a:r>
            <a:endParaRPr kumimoji="0" lang="zh-CN" altLang="en-US" smtClean="0"/>
          </a:p>
          <a:p>
            <a:pPr lvl="3" eaLnBrk="1" latinLnBrk="0" hangingPunct="1"/>
            <a:r>
              <a:rPr kumimoji="0" lang="zh-CN" altLang="en-US" smtClean="0"/>
              <a:t>第四级</a:t>
            </a:r>
            <a:endParaRPr kumimoji="0" lang="zh-CN" altLang="en-US" smtClean="0"/>
          </a:p>
          <a:p>
            <a:pPr lvl="4" eaLnBrk="1" latinLnBrk="0" hangingPunct="1"/>
            <a:r>
              <a:rPr kumimoji="0" lang="zh-CN" altLang="en-US" smtClean="0"/>
              <a:t>第五级</a:t>
            </a:r>
            <a:endParaRPr kumimoji="0" lang="en-US"/>
          </a:p>
        </p:txBody>
      </p:sp>
      <p:sp>
        <p:nvSpPr>
          <p:cNvPr id="10" name="日期占位符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lstStyle>
          <a:p>
            <a:pPr>
              <a:defRPr/>
            </a:pPr>
            <a:fld id="{CD4743A2-7DB7-4238-BFFE-B09A273A13B1}" type="datetimeFigureOut">
              <a:rPr lang="zh-CN" altLang="en-US" smtClean="0"/>
            </a:fld>
            <a:endParaRPr lang="zh-CN" altLang="en-US"/>
          </a:p>
        </p:txBody>
      </p:sp>
      <p:sp>
        <p:nvSpPr>
          <p:cNvPr id="22" name="页脚占位符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lstStyle>
          <a:p>
            <a:pPr>
              <a:defRPr/>
            </a:pPr>
            <a:endParaRPr lang="zh-CN" altLang="en-US"/>
          </a:p>
        </p:txBody>
      </p:sp>
      <p:sp>
        <p:nvSpPr>
          <p:cNvPr id="18" name="灯片编号占位符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lstStyle>
          <a:p>
            <a:pPr>
              <a:defRPr/>
            </a:pPr>
            <a:fld id="{C1EAD11F-2461-44A0-8B35-A2A14E3B16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xml"/><Relationship Id="rId2" Type="http://schemas.openxmlformats.org/officeDocument/2006/relationships/image" Target="../media/image3.pn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13.jpeg"/><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image" Target="../media/image14.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image" Target="../media/image3.pn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7.xml"/><Relationship Id="rId5" Type="http://schemas.openxmlformats.org/officeDocument/2006/relationships/image" Target="../media/image3.pn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1.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xml"/><Relationship Id="rId3" Type="http://schemas.openxmlformats.org/officeDocument/2006/relationships/image" Target="../media/image3.png"/><Relationship Id="rId2" Type="http://schemas.openxmlformats.org/officeDocument/2006/relationships/image" Target="../media/image27.wmf"/><Relationship Id="rId1" Type="http://schemas.openxmlformats.org/officeDocument/2006/relationships/image" Target="../media/image26.wm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5.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8.xml"/><Relationship Id="rId5" Type="http://schemas.openxmlformats.org/officeDocument/2006/relationships/image" Target="../media/image3.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9.xml"/><Relationship Id="rId6" Type="http://schemas.openxmlformats.org/officeDocument/2006/relationships/image" Target="../media/image3.png"/><Relationship Id="rId5" Type="http://schemas.openxmlformats.org/officeDocument/2006/relationships/image" Target="../media/image36.png"/><Relationship Id="rId4" Type="http://schemas.openxmlformats.org/officeDocument/2006/relationships/image" Target="../media/image35.jpe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jpe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0.xml"/><Relationship Id="rId6" Type="http://schemas.openxmlformats.org/officeDocument/2006/relationships/image" Target="../media/image3.png"/><Relationship Id="rId5" Type="http://schemas.openxmlformats.org/officeDocument/2006/relationships/image" Target="../media/image41.jpe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jpe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1.xml"/><Relationship Id="rId5" Type="http://schemas.openxmlformats.org/officeDocument/2006/relationships/image" Target="../media/image3.png"/><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2.xml"/><Relationship Id="rId6" Type="http://schemas.openxmlformats.org/officeDocument/2006/relationships/image" Target="../media/image3.png"/><Relationship Id="rId5" Type="http://schemas.openxmlformats.org/officeDocument/2006/relationships/image" Target="../media/image50.png"/><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23.xml"/><Relationship Id="rId6" Type="http://schemas.openxmlformats.org/officeDocument/2006/relationships/image" Target="../media/image3.png"/><Relationship Id="rId5" Type="http://schemas.openxmlformats.org/officeDocument/2006/relationships/image" Target="../media/image55.jpeg"/><Relationship Id="rId4" Type="http://schemas.openxmlformats.org/officeDocument/2006/relationships/image" Target="../media/image54.jpeg"/><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jpe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4.xml"/><Relationship Id="rId3" Type="http://schemas.openxmlformats.org/officeDocument/2006/relationships/image" Target="../media/image3.png"/><Relationship Id="rId2" Type="http://schemas.openxmlformats.org/officeDocument/2006/relationships/image" Target="../media/image51.jpeg"/><Relationship Id="rId1" Type="http://schemas.openxmlformats.org/officeDocument/2006/relationships/image" Target="../media/image56.jpe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5.xml"/><Relationship Id="rId3" Type="http://schemas.openxmlformats.org/officeDocument/2006/relationships/image" Target="../media/image3.png"/><Relationship Id="rId2" Type="http://schemas.openxmlformats.org/officeDocument/2006/relationships/image" Target="../media/image51.jpeg"/><Relationship Id="rId1" Type="http://schemas.openxmlformats.org/officeDocument/2006/relationships/image" Target="../media/image57.jpeg"/></Relationships>
</file>

<file path=ppt/slides/_rels/slide2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6.xml"/><Relationship Id="rId5" Type="http://schemas.openxmlformats.org/officeDocument/2006/relationships/image" Target="../media/image3.png"/><Relationship Id="rId4" Type="http://schemas.openxmlformats.org/officeDocument/2006/relationships/image" Target="../media/image61.jpeg"/><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image" Target="../media/image58.jpe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27.xml"/><Relationship Id="rId6" Type="http://schemas.openxmlformats.org/officeDocument/2006/relationships/image" Target="../media/image3.png"/><Relationship Id="rId5" Type="http://schemas.openxmlformats.org/officeDocument/2006/relationships/image" Target="../media/image66.jpeg"/><Relationship Id="rId4" Type="http://schemas.openxmlformats.org/officeDocument/2006/relationships/image" Target="../media/image65.jpeg"/><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image" Target="../media/image62.jpeg"/></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28.xml"/><Relationship Id="rId6" Type="http://schemas.openxmlformats.org/officeDocument/2006/relationships/image" Target="../media/image3.png"/><Relationship Id="rId5" Type="http://schemas.openxmlformats.org/officeDocument/2006/relationships/image" Target="../media/image71.jpeg"/><Relationship Id="rId4" Type="http://schemas.openxmlformats.org/officeDocument/2006/relationships/image" Target="../media/image70.jpeg"/><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image" Target="../media/image67.jpeg"/></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2.xml"/><Relationship Id="rId7" Type="http://schemas.openxmlformats.org/officeDocument/2006/relationships/tags" Target="../tags/tag29.xml"/><Relationship Id="rId6" Type="http://schemas.openxmlformats.org/officeDocument/2006/relationships/image" Target="../media/image3.png"/><Relationship Id="rId5" Type="http://schemas.openxmlformats.org/officeDocument/2006/relationships/image" Target="../media/image76.jpeg"/><Relationship Id="rId4" Type="http://schemas.openxmlformats.org/officeDocument/2006/relationships/image" Target="../media/image75.png"/><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image" Target="../media/image72.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31.xml"/><Relationship Id="rId6" Type="http://schemas.openxmlformats.org/officeDocument/2006/relationships/image" Target="../media/image3.png"/><Relationship Id="rId5" Type="http://schemas.openxmlformats.org/officeDocument/2006/relationships/image" Target="../media/image81.jpeg"/><Relationship Id="rId4" Type="http://schemas.openxmlformats.org/officeDocument/2006/relationships/image" Target="../media/image80.jpeg"/><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image" Target="../media/image77.jpeg"/></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32.xml"/><Relationship Id="rId6" Type="http://schemas.openxmlformats.org/officeDocument/2006/relationships/image" Target="../media/image3.png"/><Relationship Id="rId5" Type="http://schemas.openxmlformats.org/officeDocument/2006/relationships/image" Target="../media/image77.jpeg"/><Relationship Id="rId4" Type="http://schemas.openxmlformats.org/officeDocument/2006/relationships/image" Target="../media/image85.jpeg"/><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image" Target="../media/image82.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image" Target="../media/image3.png"/></Relationships>
</file>

<file path=ppt/slides/_rels/slide34.xml.rels><?xml version="1.0" encoding="UTF-8" standalone="yes"?>
<Relationships xmlns="http://schemas.openxmlformats.org/package/2006/relationships"><Relationship Id="rId9" Type="http://schemas.openxmlformats.org/officeDocument/2006/relationships/image" Target="../media/image94.jpeg"/><Relationship Id="rId8" Type="http://schemas.openxmlformats.org/officeDocument/2006/relationships/image" Target="../media/image93.jpeg"/><Relationship Id="rId7" Type="http://schemas.openxmlformats.org/officeDocument/2006/relationships/image" Target="../media/image92.jpeg"/><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 Id="rId3" Type="http://schemas.openxmlformats.org/officeDocument/2006/relationships/image" Target="../media/image88.jpeg"/><Relationship Id="rId2" Type="http://schemas.openxmlformats.org/officeDocument/2006/relationships/image" Target="../media/image87.jpeg"/><Relationship Id="rId17" Type="http://schemas.openxmlformats.org/officeDocument/2006/relationships/notesSlide" Target="../notesSlides/notesSlide2.xml"/><Relationship Id="rId16" Type="http://schemas.openxmlformats.org/officeDocument/2006/relationships/slideLayout" Target="../slideLayouts/slideLayout7.xml"/><Relationship Id="rId15" Type="http://schemas.openxmlformats.org/officeDocument/2006/relationships/tags" Target="../tags/tag34.xml"/><Relationship Id="rId14" Type="http://schemas.openxmlformats.org/officeDocument/2006/relationships/image" Target="../media/image3.png"/><Relationship Id="rId13" Type="http://schemas.openxmlformats.org/officeDocument/2006/relationships/image" Target="../media/image98.jpeg"/><Relationship Id="rId12" Type="http://schemas.openxmlformats.org/officeDocument/2006/relationships/image" Target="../media/image97.png"/><Relationship Id="rId11" Type="http://schemas.openxmlformats.org/officeDocument/2006/relationships/image" Target="../media/image96.jpeg"/><Relationship Id="rId10" Type="http://schemas.openxmlformats.org/officeDocument/2006/relationships/image" Target="../media/image95.jpeg"/><Relationship Id="rId1" Type="http://schemas.openxmlformats.org/officeDocument/2006/relationships/image" Target="../media/image86.png"/></Relationships>
</file>

<file path=ppt/slides/_rels/slide35.xml.rels><?xml version="1.0" encoding="UTF-8" standalone="yes"?>
<Relationships xmlns="http://schemas.openxmlformats.org/package/2006/relationships"><Relationship Id="rId9" Type="http://schemas.openxmlformats.org/officeDocument/2006/relationships/image" Target="../media/image107.jpeg"/><Relationship Id="rId8" Type="http://schemas.openxmlformats.org/officeDocument/2006/relationships/image" Target="../media/image106.png"/><Relationship Id="rId7" Type="http://schemas.openxmlformats.org/officeDocument/2006/relationships/image" Target="../media/image105.jpeg"/><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jpeg"/><Relationship Id="rId3" Type="http://schemas.openxmlformats.org/officeDocument/2006/relationships/image" Target="../media/image101.png"/><Relationship Id="rId2" Type="http://schemas.openxmlformats.org/officeDocument/2006/relationships/image" Target="../media/image100.jpeg"/><Relationship Id="rId13" Type="http://schemas.openxmlformats.org/officeDocument/2006/relationships/slideLayout" Target="../slideLayouts/slideLayout7.xml"/><Relationship Id="rId12" Type="http://schemas.openxmlformats.org/officeDocument/2006/relationships/tags" Target="../tags/tag35.xml"/><Relationship Id="rId11" Type="http://schemas.openxmlformats.org/officeDocument/2006/relationships/image" Target="../media/image3.png"/><Relationship Id="rId10" Type="http://schemas.openxmlformats.org/officeDocument/2006/relationships/image" Target="../media/image108.jpeg"/><Relationship Id="rId1" Type="http://schemas.openxmlformats.org/officeDocument/2006/relationships/image" Target="../media/image99.jpeg"/></Relationships>
</file>

<file path=ppt/slides/_rels/slide36.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image" Target="../media/image116.jpeg"/><Relationship Id="rId7" Type="http://schemas.openxmlformats.org/officeDocument/2006/relationships/image" Target="../media/image115.png"/><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jpeg"/><Relationship Id="rId3" Type="http://schemas.openxmlformats.org/officeDocument/2006/relationships/image" Target="../media/image111.png"/><Relationship Id="rId2" Type="http://schemas.openxmlformats.org/officeDocument/2006/relationships/image" Target="../media/image110.png"/><Relationship Id="rId11" Type="http://schemas.openxmlformats.org/officeDocument/2006/relationships/slideLayout" Target="../slideLayouts/slideLayout7.xml"/><Relationship Id="rId10" Type="http://schemas.openxmlformats.org/officeDocument/2006/relationships/tags" Target="../tags/tag36.xml"/><Relationship Id="rId1" Type="http://schemas.openxmlformats.org/officeDocument/2006/relationships/image" Target="../media/image109.png"/></Relationships>
</file>

<file path=ppt/slides/_rels/slide37.xml.rels><?xml version="1.0" encoding="UTF-8" standalone="yes"?>
<Relationships xmlns="http://schemas.openxmlformats.org/package/2006/relationships"><Relationship Id="rId9" Type="http://schemas.openxmlformats.org/officeDocument/2006/relationships/image" Target="../media/image125.jpeg"/><Relationship Id="rId8" Type="http://schemas.openxmlformats.org/officeDocument/2006/relationships/image" Target="../media/image124.jpeg"/><Relationship Id="rId7" Type="http://schemas.openxmlformats.org/officeDocument/2006/relationships/image" Target="../media/image123.jpeg"/><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jpeg"/><Relationship Id="rId3" Type="http://schemas.openxmlformats.org/officeDocument/2006/relationships/image" Target="../media/image119.jpeg"/><Relationship Id="rId2" Type="http://schemas.openxmlformats.org/officeDocument/2006/relationships/image" Target="../media/image118.jpeg"/><Relationship Id="rId12" Type="http://schemas.openxmlformats.org/officeDocument/2006/relationships/slideLayout" Target="../slideLayouts/slideLayout7.xml"/><Relationship Id="rId11" Type="http://schemas.openxmlformats.org/officeDocument/2006/relationships/tags" Target="../tags/tag37.xml"/><Relationship Id="rId10" Type="http://schemas.openxmlformats.org/officeDocument/2006/relationships/image" Target="../media/image3.png"/><Relationship Id="rId1" Type="http://schemas.openxmlformats.org/officeDocument/2006/relationships/image" Target="../media/image1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4" name="文本框 5"/>
          <p:cNvSpPr txBox="1"/>
          <p:nvPr/>
        </p:nvSpPr>
        <p:spPr>
          <a:xfrm>
            <a:off x="4757704" y="40944"/>
            <a:ext cx="143838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基础篇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sp>
        <p:nvSpPr>
          <p:cNvPr id="5" name="文本框 5"/>
          <p:cNvSpPr txBox="1"/>
          <p:nvPr/>
        </p:nvSpPr>
        <p:spPr>
          <a:xfrm>
            <a:off x="9103056" y="85090"/>
            <a:ext cx="2702257"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相关知识介绍</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64513" name="Rectangle 1"/>
          <p:cNvSpPr>
            <a:spLocks noChangeArrowheads="1"/>
          </p:cNvSpPr>
          <p:nvPr/>
        </p:nvSpPr>
        <p:spPr bwMode="auto">
          <a:xfrm>
            <a:off x="191068" y="782373"/>
            <a:ext cx="9930924"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304800" algn="l" defTabSz="914400" rtl="0" eaLnBrk="1" fontAlgn="base" latinLnBrk="0" hangingPunct="1">
              <a:lnSpc>
                <a:spcPct val="100000"/>
              </a:lnSpc>
              <a:spcBef>
                <a:spcPct val="0"/>
              </a:spcBef>
              <a:spcAft>
                <a:spcPct val="0"/>
              </a:spcAft>
              <a:buClrTx/>
              <a:buSzTx/>
              <a:buFontTx/>
              <a:buNone/>
            </a:pPr>
            <a:r>
              <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华文楷体" panose="02010600040101010101" pitchFamily="2" charset="-122"/>
              </a:rPr>
              <a:t>影响热量损失的三大要素：热对流、热传导、热辐射</a:t>
            </a:r>
            <a:endPar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64514" name="Rectangle 2"/>
          <p:cNvSpPr>
            <a:spLocks noChangeArrowheads="1"/>
          </p:cNvSpPr>
          <p:nvPr/>
        </p:nvSpPr>
        <p:spPr bwMode="auto">
          <a:xfrm>
            <a:off x="313897" y="1424893"/>
            <a:ext cx="7915702" cy="473155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ts val="2800"/>
              </a:lnSpc>
              <a:spcBef>
                <a:spcPct val="0"/>
              </a:spcBef>
              <a:spcAft>
                <a:spcPct val="0"/>
              </a:spcAft>
              <a:buClrTx/>
              <a:buSzTx/>
              <a:buFontTx/>
              <a:buNone/>
            </a:pPr>
            <a:r>
              <a:rPr kumimoji="0" 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热对流：</a:t>
            </a:r>
            <a:r>
              <a:rPr kumimoji="0" lang="zh-CN" altLang="en-US"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流体（气体、液体）各部分之间发生相对位移，冷热流体相互掺混引起热量传递的方式</a:t>
            </a:r>
            <a:r>
              <a:rPr kumimoji="0" 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endParaRPr kumimoji="0" 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04800" algn="l" defTabSz="914400" rtl="0" eaLnBrk="0" fontAlgn="base" latinLnBrk="0" hangingPunct="0">
              <a:lnSpc>
                <a:spcPts val="2800"/>
              </a:lnSpc>
              <a:spcBef>
                <a:spcPct val="0"/>
              </a:spcBef>
              <a:spcAft>
                <a:spcPct val="0"/>
              </a:spcAft>
              <a:buClrTx/>
              <a:buSzTx/>
              <a:buFontTx/>
              <a:buNone/>
            </a:pPr>
            <a:r>
              <a:rPr kumimoji="0" lang="zh-CN" sz="200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（如开窗形成的空气对流，特别是冬季更为明显）。</a:t>
            </a:r>
            <a:endParaRPr kumimoji="0" lang="en-US" altLang="zh-CN" sz="200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endParaRPr>
          </a:p>
          <a:p>
            <a:pPr marL="0" marR="0" lvl="0" indent="304800" algn="l" defTabSz="914400" rtl="0" eaLnBrk="0" fontAlgn="base" latinLnBrk="0" hangingPunct="0">
              <a:lnSpc>
                <a:spcPts val="2800"/>
              </a:lnSpc>
              <a:spcBef>
                <a:spcPct val="0"/>
              </a:spcBef>
              <a:spcAft>
                <a:spcPct val="0"/>
              </a:spcAft>
              <a:buClrTx/>
              <a:buSzTx/>
              <a:buFontTx/>
              <a:buNone/>
            </a:pPr>
            <a:endParaRPr kumimoji="0" lang="zh-CN" sz="1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04800" algn="l" defTabSz="914400" rtl="0" eaLnBrk="0" fontAlgn="base" latinLnBrk="0" hangingPunct="0">
              <a:lnSpc>
                <a:spcPts val="2800"/>
              </a:lnSpc>
              <a:spcBef>
                <a:spcPct val="0"/>
              </a:spcBef>
              <a:spcAft>
                <a:spcPct val="0"/>
              </a:spcAft>
              <a:buClrTx/>
              <a:buSzTx/>
              <a:buFontTx/>
              <a:buNone/>
            </a:pPr>
            <a:r>
              <a:rPr kumimoji="0" 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热传导：</a:t>
            </a:r>
            <a:r>
              <a:rPr kumimoji="0" lang="zh-CN" altLang="en-US"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是固体中热传递的主要方式，连续介质就地传递热量而又没有各部分之间相对宏观位移的一种传热方式</a:t>
            </a:r>
            <a:r>
              <a:rPr kumimoji="0" 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endParaRPr kumimoji="0" 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04800" algn="l" defTabSz="914400" rtl="0" eaLnBrk="0" fontAlgn="base" latinLnBrk="0" hangingPunct="0">
              <a:lnSpc>
                <a:spcPts val="2800"/>
              </a:lnSpc>
              <a:spcBef>
                <a:spcPct val="0"/>
              </a:spcBef>
              <a:spcAft>
                <a:spcPct val="0"/>
              </a:spcAft>
              <a:buClrTx/>
              <a:buSzTx/>
              <a:buFontTx/>
              <a:buNone/>
            </a:pPr>
            <a:r>
              <a:rPr kumimoji="0" lang="zh-CN" sz="200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（如用热水袋暖手就是热传导现象</a:t>
            </a:r>
            <a:r>
              <a:rPr kumimoji="0" lang="zh-CN" altLang="en-US" sz="200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；金属一端高温，热量传递到另一端的现象</a:t>
            </a:r>
            <a:r>
              <a:rPr kumimoji="0" lang="zh-CN" sz="200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endParaRPr kumimoji="0" lang="en-US" altLang="zh-CN" sz="200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endParaRPr>
          </a:p>
          <a:p>
            <a:pPr marL="0" marR="0" lvl="0" indent="304800" algn="l" defTabSz="914400" rtl="0" eaLnBrk="0" fontAlgn="base" latinLnBrk="0" hangingPunct="0">
              <a:lnSpc>
                <a:spcPts val="2800"/>
              </a:lnSpc>
              <a:spcBef>
                <a:spcPct val="0"/>
              </a:spcBef>
              <a:spcAft>
                <a:spcPct val="0"/>
              </a:spcAft>
              <a:buClrTx/>
              <a:buSzTx/>
              <a:buFontTx/>
              <a:buNone/>
            </a:pPr>
            <a:endParaRPr kumimoji="0" lang="en-US" altLang="zh-CN" sz="1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endParaRPr>
          </a:p>
          <a:p>
            <a:pPr>
              <a:lnSpc>
                <a:spcPts val="2800"/>
              </a:lnSpc>
            </a:pPr>
            <a:r>
              <a:rPr lang="zh-CN" altLang="zh-CN" sz="2000" b="1" dirty="0" smtClean="0">
                <a:solidFill>
                  <a:srgbClr val="0070C0"/>
                </a:solidFill>
                <a:latin typeface="微软雅黑" panose="020B0503020204020204" pitchFamily="34" charset="-122"/>
                <a:ea typeface="微软雅黑" panose="020B0503020204020204" pitchFamily="34" charset="-122"/>
              </a:rPr>
              <a:t>热辐射：物体</a:t>
            </a:r>
            <a:r>
              <a:rPr lang="zh-CN" altLang="en-US" sz="2000" b="1" dirty="0" smtClean="0">
                <a:solidFill>
                  <a:srgbClr val="0070C0"/>
                </a:solidFill>
                <a:latin typeface="微软雅黑" panose="020B0503020204020204" pitchFamily="34" charset="-122"/>
                <a:ea typeface="微软雅黑" panose="020B0503020204020204" pitchFamily="34" charset="-122"/>
              </a:rPr>
              <a:t>通过</a:t>
            </a:r>
            <a:r>
              <a:rPr lang="zh-CN" altLang="zh-CN" sz="2000" b="1" dirty="0" smtClean="0">
                <a:solidFill>
                  <a:srgbClr val="0070C0"/>
                </a:solidFill>
                <a:latin typeface="微软雅黑" panose="020B0503020204020204" pitchFamily="34" charset="-122"/>
                <a:ea typeface="微软雅黑" panose="020B0503020204020204" pitchFamily="34" charset="-122"/>
              </a:rPr>
              <a:t>电磁辐射的</a:t>
            </a:r>
            <a:r>
              <a:rPr lang="zh-CN" altLang="en-US" sz="2000" b="1" dirty="0" smtClean="0">
                <a:solidFill>
                  <a:srgbClr val="0070C0"/>
                </a:solidFill>
                <a:latin typeface="微软雅黑" panose="020B0503020204020204" pitchFamily="34" charset="-122"/>
                <a:ea typeface="微软雅黑" panose="020B0503020204020204" pitchFamily="34" charset="-122"/>
              </a:rPr>
              <a:t>方式传递热量</a:t>
            </a:r>
            <a:r>
              <a:rPr lang="zh-CN" altLang="zh-CN" sz="2000" b="1" dirty="0" smtClean="0">
                <a:solidFill>
                  <a:srgbClr val="0070C0"/>
                </a:solidFill>
                <a:latin typeface="微软雅黑" panose="020B0503020204020204" pitchFamily="34" charset="-122"/>
                <a:ea typeface="微软雅黑" panose="020B0503020204020204" pitchFamily="34" charset="-122"/>
              </a:rPr>
              <a:t>，温度越高，辐射越强。</a:t>
            </a:r>
            <a:endParaRPr lang="zh-CN" altLang="zh-CN" sz="2000" b="1" dirty="0" smtClean="0">
              <a:solidFill>
                <a:srgbClr val="0070C0"/>
              </a:solidFill>
              <a:latin typeface="微软雅黑" panose="020B0503020204020204" pitchFamily="34" charset="-122"/>
              <a:ea typeface="微软雅黑" panose="020B0503020204020204" pitchFamily="34" charset="-122"/>
            </a:endParaRPr>
          </a:p>
          <a:p>
            <a:pPr>
              <a:lnSpc>
                <a:spcPts val="2800"/>
              </a:lnSpc>
            </a:pPr>
            <a:r>
              <a:rPr lang="zh-CN" altLang="zh-CN" sz="2000" dirty="0" smtClean="0">
                <a:solidFill>
                  <a:srgbClr val="0070C0"/>
                </a:solidFill>
                <a:latin typeface="微软雅黑" panose="020B0503020204020204" pitchFamily="34" charset="-122"/>
                <a:ea typeface="微软雅黑" panose="020B0503020204020204" pitchFamily="34" charset="-122"/>
              </a:rPr>
              <a:t>（如阳光照射到身上，太阳是光源，照射到身上，这是辐射的途径，还有一种现象如在火炉旁烤手；而家里的暖气现象就是既有辐射又有</a:t>
            </a:r>
            <a:r>
              <a:rPr lang="zh-CN" altLang="zh-CN" sz="2000" dirty="0" smtClean="0">
                <a:latin typeface="微软雅黑" panose="020B0503020204020204" pitchFamily="34" charset="-122"/>
                <a:ea typeface="微软雅黑" panose="020B0503020204020204" pitchFamily="34" charset="-122"/>
              </a:rPr>
              <a:t>对流的</a:t>
            </a:r>
            <a:r>
              <a:rPr lang="zh-CN" altLang="zh-CN" sz="2000" dirty="0" smtClean="0">
                <a:solidFill>
                  <a:srgbClr val="0070C0"/>
                </a:solidFill>
                <a:latin typeface="微软雅黑" panose="020B0503020204020204" pitchFamily="34" charset="-122"/>
                <a:ea typeface="微软雅黑" panose="020B0503020204020204" pitchFamily="34" charset="-122"/>
              </a:rPr>
              <a:t>一种现象）。</a:t>
            </a:r>
            <a:endParaRPr kumimoji="0" lang="zh-CN" sz="200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64520" name="Picture 8" descr="http://p2.so.qhimgs1.com/t01c3acfc2feadefa2e.png"/>
          <p:cNvPicPr>
            <a:picLocks noChangeAspect="1" noChangeArrowheads="1"/>
          </p:cNvPicPr>
          <p:nvPr/>
        </p:nvPicPr>
        <p:blipFill>
          <a:blip r:embed="rId1" cstate="print"/>
          <a:srcRect/>
          <a:stretch>
            <a:fillRect/>
          </a:stretch>
        </p:blipFill>
        <p:spPr bwMode="auto">
          <a:xfrm>
            <a:off x="8215952" y="1405720"/>
            <a:ext cx="3562065" cy="5008728"/>
          </a:xfrm>
          <a:prstGeom prst="rect">
            <a:avLst/>
          </a:prstGeom>
          <a:noFill/>
        </p:spPr>
      </p:pic>
      <p:pic>
        <p:nvPicPr>
          <p:cNvPr id="7" name="图片 6" descr="微信图片_20211104152108"/>
          <p:cNvPicPr>
            <a:picLocks noChangeAspect="1"/>
          </p:cNvPicPr>
          <p:nvPr/>
        </p:nvPicPr>
        <p:blipFill>
          <a:blip r:embed="rId2"/>
          <a:srcRect l="28639" t="27676" r="28653" b="27148"/>
          <a:stretch>
            <a:fillRect/>
          </a:stretch>
        </p:blipFill>
        <p:spPr>
          <a:xfrm>
            <a:off x="323215" y="88900"/>
            <a:ext cx="741045" cy="588010"/>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4" name="文本框 5"/>
          <p:cNvSpPr txBox="1"/>
          <p:nvPr/>
        </p:nvSpPr>
        <p:spPr>
          <a:xfrm>
            <a:off x="4757704" y="40944"/>
            <a:ext cx="143838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基础篇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sp>
        <p:nvSpPr>
          <p:cNvPr id="5" name="文本框 5"/>
          <p:cNvSpPr txBox="1"/>
          <p:nvPr/>
        </p:nvSpPr>
        <p:spPr>
          <a:xfrm>
            <a:off x="9103056" y="85090"/>
            <a:ext cx="2702257"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相关知识介绍</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63489" name="Rectangle 1"/>
          <p:cNvSpPr>
            <a:spLocks noChangeArrowheads="1"/>
          </p:cNvSpPr>
          <p:nvPr/>
        </p:nvSpPr>
        <p:spPr bwMode="auto">
          <a:xfrm>
            <a:off x="218365" y="768726"/>
            <a:ext cx="8338781" cy="5847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4800" algn="l" defTabSz="914400" rtl="0" eaLnBrk="1" fontAlgn="base" latinLnBrk="0" hangingPunct="1">
              <a:lnSpc>
                <a:spcPct val="100000"/>
              </a:lnSpc>
              <a:spcBef>
                <a:spcPct val="0"/>
              </a:spcBef>
              <a:spcAft>
                <a:spcPct val="0"/>
              </a:spcAft>
              <a:buClrTx/>
              <a:buSzTx/>
              <a:buFontTx/>
              <a:buNone/>
            </a:pPr>
            <a:r>
              <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华文楷体" panose="02010600040101010101" pitchFamily="2" charset="-122"/>
              </a:rPr>
              <a:t>热对流</a:t>
            </a:r>
            <a:r>
              <a:rPr kumimoji="0" lang="zh-CN" altLang="en-US"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华文楷体" panose="02010600040101010101" pitchFamily="2" charset="-122"/>
              </a:rPr>
              <a:t>、</a:t>
            </a:r>
            <a:r>
              <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华文楷体" panose="02010600040101010101" pitchFamily="2" charset="-122"/>
              </a:rPr>
              <a:t>热传导</a:t>
            </a:r>
            <a:r>
              <a:rPr kumimoji="0" lang="zh-CN" altLang="en-US"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华文楷体" panose="02010600040101010101" pitchFamily="2" charset="-122"/>
              </a:rPr>
              <a:t>、热辐射</a:t>
            </a:r>
            <a:r>
              <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华文楷体" panose="02010600040101010101" pitchFamily="2" charset="-122"/>
              </a:rPr>
              <a:t>的区别</a:t>
            </a:r>
            <a:endPar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63490" name="Rectangle 2"/>
          <p:cNvSpPr>
            <a:spLocks noChangeArrowheads="1"/>
          </p:cNvSpPr>
          <p:nvPr/>
        </p:nvSpPr>
        <p:spPr bwMode="auto">
          <a:xfrm>
            <a:off x="232013" y="1191054"/>
            <a:ext cx="8024883" cy="544488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58775" algn="l" defTabSz="914400" rtl="0" eaLnBrk="1" fontAlgn="base" latinLnBrk="0" hangingPunct="1">
              <a:lnSpc>
                <a:spcPct val="15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热对流是液体或气体中较热部分和较冷部分之间通过循环流动使温度趋于均匀的过程叫热对流。 </a:t>
            </a:r>
            <a:endPar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endParaRPr>
          </a:p>
          <a:p>
            <a:pPr marL="0" marR="0" lvl="0" indent="304800" algn="l" defTabSz="914400" rtl="0" eaLnBrk="0" fontAlgn="base" latinLnBrk="0" hangingPunct="0">
              <a:lnSpc>
                <a:spcPct val="150000"/>
              </a:lnSpc>
              <a:spcBef>
                <a:spcPct val="0"/>
              </a:spcBef>
              <a:spcAft>
                <a:spcPct val="0"/>
              </a:spcAft>
              <a:buClrTx/>
              <a:buSzTx/>
              <a:buFontTx/>
              <a:buNone/>
            </a:pPr>
            <a:r>
              <a:rPr kumimoji="0" 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靠气体或液体的流动来传热的方式叫做对流换热。 </a:t>
            </a:r>
            <a:endParaRPr kumimoji="0" 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04800" algn="l" defTabSz="914400" rtl="0" eaLnBrk="0" fontAlgn="base" latinLnBrk="0" hangingPunct="0">
              <a:lnSpc>
                <a:spcPct val="150000"/>
              </a:lnSpc>
              <a:spcBef>
                <a:spcPct val="0"/>
              </a:spcBef>
              <a:spcAft>
                <a:spcPct val="0"/>
              </a:spcAft>
              <a:buClrTx/>
              <a:buSzTx/>
              <a:buFontTx/>
              <a:buNone/>
            </a:pPr>
            <a:r>
              <a:rPr kumimoji="0" 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对流是液体和气体中热传递的主要方式，气体的对流现象比液体明显。 </a:t>
            </a:r>
            <a:endParaRPr kumimoji="0" 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04800" algn="l" defTabSz="914400" rtl="0" eaLnBrk="0" fontAlgn="base" latinLnBrk="0" hangingPunct="0">
              <a:lnSpc>
                <a:spcPct val="150000"/>
              </a:lnSpc>
              <a:spcBef>
                <a:spcPct val="0"/>
              </a:spcBef>
              <a:spcAft>
                <a:spcPct val="0"/>
              </a:spcAft>
              <a:buClrTx/>
              <a:buSzTx/>
              <a:buFontTx/>
              <a:buNone/>
            </a:pPr>
            <a:r>
              <a:rPr kumimoji="0" 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对流可分自然对流和强迫对流两种。 </a:t>
            </a:r>
            <a:endParaRPr kumimoji="0" 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04800" algn="l" defTabSz="914400" rtl="0" eaLnBrk="0" fontAlgn="base" latinLnBrk="0" hangingPunct="0">
              <a:lnSpc>
                <a:spcPct val="150000"/>
              </a:lnSpc>
              <a:spcBef>
                <a:spcPct val="0"/>
              </a:spcBef>
              <a:spcAft>
                <a:spcPct val="0"/>
              </a:spcAft>
              <a:buClrTx/>
              <a:buSzTx/>
              <a:buFontTx/>
              <a:buNone/>
            </a:pPr>
            <a:r>
              <a:rPr kumimoji="0" 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自然对流往往自然发生，是由于温度不均匀而引起的。 </a:t>
            </a:r>
            <a:endParaRPr kumimoji="0" 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04800" algn="l" defTabSz="914400" rtl="0" eaLnBrk="0" fontAlgn="base" latinLnBrk="0" hangingPunct="0">
              <a:lnSpc>
                <a:spcPct val="150000"/>
              </a:lnSpc>
              <a:spcBef>
                <a:spcPct val="0"/>
              </a:spcBef>
              <a:spcAft>
                <a:spcPct val="0"/>
              </a:spcAft>
              <a:buClrTx/>
              <a:buSzTx/>
              <a:buFontTx/>
              <a:buNone/>
            </a:pPr>
            <a:r>
              <a:rPr kumimoji="0" 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强迫对流是由于外界的影响对流体搅拌而形成的。</a:t>
            </a:r>
            <a:endParaRPr lang="en-US" altLang="zh-CN" dirty="0" smtClean="0">
              <a:solidFill>
                <a:srgbClr val="0070C0"/>
              </a:solidFill>
              <a:latin typeface="微软雅黑" panose="020B0503020204020204" pitchFamily="34" charset="-122"/>
              <a:ea typeface="微软雅黑" panose="020B0503020204020204" pitchFamily="34" charset="-122"/>
              <a:cs typeface="华文楷体" panose="02010600040101010101" pitchFamily="2" charset="-122"/>
            </a:endParaRPr>
          </a:p>
          <a:p>
            <a:pPr marL="0" marR="0" lvl="0" indent="304800" algn="l" defTabSz="914400" rtl="0" eaLnBrk="0" fontAlgn="base" latinLnBrk="0" hangingPunct="0">
              <a:lnSpc>
                <a:spcPct val="15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热传导</a:t>
            </a:r>
            <a:r>
              <a:rPr lang="zh-CN" altLang="en-US" b="1" dirty="0" smtClean="0">
                <a:solidFill>
                  <a:srgbClr val="0070C0"/>
                </a:solidFill>
                <a:latin typeface="微软雅黑" panose="020B0503020204020204" pitchFamily="34" charset="-122"/>
                <a:ea typeface="微软雅黑" panose="020B0503020204020204" pitchFamily="34" charset="-122"/>
                <a:cs typeface="华文楷体" panose="02010600040101010101" pitchFamily="2" charset="-122"/>
              </a:rPr>
              <a:t> </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是固体热量传递的主要方式</a:t>
            </a:r>
            <a:endPar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endParaRPr>
          </a:p>
          <a:p>
            <a:pPr marL="0" marR="0" lvl="0" indent="304800" algn="l" defTabSz="914400" rtl="0" eaLnBrk="0" fontAlgn="base" latinLnBrk="0" hangingPunct="0">
              <a:lnSpc>
                <a:spcPct val="150000"/>
              </a:lnSpc>
              <a:spcBef>
                <a:spcPct val="0"/>
              </a:spcBef>
              <a:spcAft>
                <a:spcPct val="0"/>
              </a:spcAft>
              <a:buClrTx/>
              <a:buSzTx/>
              <a:buFontTx/>
              <a:buNone/>
            </a:pPr>
            <a:r>
              <a:rPr kumimoji="0" lang="zh-CN" altLang="en-US"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单个固体热传导是从高温端向低温端进行热量传递；两个固体的热传导，重要的是两个固体要接触，然后热量会通过两个物体分子的接触，从高热量的物体向低热量的物体进行热量传递，直到他们的温度相等。</a:t>
            </a:r>
            <a:endParaRPr kumimoji="0" lang="en-US" altLang="zh-CN"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endParaRPr>
          </a:p>
          <a:p>
            <a:pPr lvl="0" indent="304800" eaLnBrk="0" fontAlgn="base" hangingPunct="0">
              <a:lnSpc>
                <a:spcPct val="150000"/>
              </a:lnSpc>
              <a:spcBef>
                <a:spcPct val="0"/>
              </a:spcBef>
              <a:spcAft>
                <a:spcPct val="0"/>
              </a:spcAft>
            </a:pPr>
            <a:r>
              <a:rPr lang="zh-CN" altLang="en-US" b="1" dirty="0" smtClean="0">
                <a:latin typeface="微软雅黑" panose="020B0503020204020204" pitchFamily="34" charset="-122"/>
                <a:ea typeface="微软雅黑" panose="020B0503020204020204" pitchFamily="34" charset="-122"/>
              </a:rPr>
              <a:t>辐射热由</a:t>
            </a:r>
            <a:r>
              <a:rPr lang="zh-CN" altLang="en-US" b="1" dirty="0" smtClean="0">
                <a:solidFill>
                  <a:srgbClr val="0070C0"/>
                </a:solidFill>
                <a:latin typeface="微软雅黑" panose="020B0503020204020204" pitchFamily="34" charset="-122"/>
                <a:ea typeface="微软雅黑" panose="020B0503020204020204" pitchFamily="34" charset="-122"/>
              </a:rPr>
              <a:t>物体沿直线向外射出，叫做辐射。</a:t>
            </a:r>
            <a:br>
              <a:rPr lang="zh-CN" altLang="en-US" b="1" dirty="0" smtClean="0">
                <a:solidFill>
                  <a:srgbClr val="0070C0"/>
                </a:solidFill>
                <a:latin typeface="微软雅黑" panose="020B0503020204020204" pitchFamily="34" charset="-122"/>
                <a:ea typeface="微软雅黑" panose="020B0503020204020204" pitchFamily="34" charset="-122"/>
              </a:rPr>
            </a:br>
            <a:r>
              <a:rPr lang="zh-CN" altLang="en-US" b="1" dirty="0" smtClean="0">
                <a:solidFill>
                  <a:srgbClr val="0070C0"/>
                </a:solidFill>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用辐射方式传递热</a:t>
            </a:r>
            <a:r>
              <a:rPr lang="zh-CN" altLang="en-US" b="1" dirty="0" smtClean="0">
                <a:solidFill>
                  <a:srgbClr val="0070C0"/>
                </a:solidFill>
                <a:latin typeface="微软雅黑" panose="020B0503020204020204" pitchFamily="34" charset="-122"/>
                <a:ea typeface="微软雅黑" panose="020B0503020204020204" pitchFamily="34" charset="-122"/>
              </a:rPr>
              <a:t>，不需要任何介质，因此，辐射可以在真空中进行</a:t>
            </a:r>
            <a:r>
              <a:rPr lang="zh-CN" altLang="en-US" dirty="0" smtClean="0">
                <a:solidFill>
                  <a:srgbClr val="0070C0"/>
                </a:solidFill>
                <a:latin typeface="微软雅黑" panose="020B0503020204020204" pitchFamily="34" charset="-122"/>
                <a:ea typeface="微软雅黑" panose="020B0503020204020204" pitchFamily="34" charset="-122"/>
              </a:rPr>
              <a:t>。</a:t>
            </a:r>
            <a:endPar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63492" name="Picture 4" descr="http://imgs.daxi123.com/20170901/c0d436600cabea38151d3d1a737693c3.jpeg"/>
          <p:cNvPicPr>
            <a:picLocks noChangeAspect="1" noChangeArrowheads="1"/>
          </p:cNvPicPr>
          <p:nvPr/>
        </p:nvPicPr>
        <p:blipFill>
          <a:blip r:embed="rId1" cstate="print"/>
          <a:srcRect/>
          <a:stretch>
            <a:fillRect/>
          </a:stretch>
        </p:blipFill>
        <p:spPr bwMode="auto">
          <a:xfrm>
            <a:off x="8297839" y="982639"/>
            <a:ext cx="3522022" cy="5240740"/>
          </a:xfrm>
          <a:prstGeom prst="rect">
            <a:avLst/>
          </a:prstGeom>
          <a:noFill/>
        </p:spPr>
      </p:pic>
      <p:pic>
        <p:nvPicPr>
          <p:cNvPr id="7" name="图片 6" descr="微信图片_20211104152108"/>
          <p:cNvPicPr>
            <a:picLocks noChangeAspect="1"/>
          </p:cNvPicPr>
          <p:nvPr/>
        </p:nvPicPr>
        <p:blipFill>
          <a:blip r:embed="rId2"/>
          <a:srcRect l="28639" t="27676" r="28653" b="27148"/>
          <a:stretch>
            <a:fillRect/>
          </a:stretch>
        </p:blipFill>
        <p:spPr>
          <a:xfrm>
            <a:off x="323215" y="88900"/>
            <a:ext cx="741045" cy="588010"/>
          </a:xfrm>
          <a:prstGeom prst="rect">
            <a:avLst/>
          </a:prstGeom>
        </p:spPr>
      </p:pic>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7" name="文本框 3"/>
          <p:cNvSpPr txBox="1"/>
          <p:nvPr/>
        </p:nvSpPr>
        <p:spPr>
          <a:xfrm>
            <a:off x="8120418" y="41576"/>
            <a:ext cx="3562066"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传统保温材料介绍</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8434" name="Rectangle 2"/>
          <p:cNvSpPr>
            <a:spLocks noChangeArrowheads="1"/>
          </p:cNvSpPr>
          <p:nvPr/>
        </p:nvSpPr>
        <p:spPr bwMode="auto">
          <a:xfrm>
            <a:off x="450376" y="669004"/>
            <a:ext cx="5336275" cy="332398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58775" algn="l" defTabSz="914400" rtl="0" eaLnBrk="0" fontAlgn="base" latinLnBrk="0" hangingPunct="0">
              <a:lnSpc>
                <a:spcPct val="150000"/>
              </a:lnSpc>
              <a:spcBef>
                <a:spcPct val="0"/>
              </a:spcBef>
              <a:spcAft>
                <a:spcPct val="0"/>
              </a:spcAft>
              <a:buClrTx/>
              <a:buSzTx/>
            </a:pP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聚氨酯泡沬：可分为手工发泡及机械发泡：</a:t>
            </a:r>
            <a:endPar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58775" algn="l" defTabSz="914400" rtl="0" eaLnBrk="0" fontAlgn="base" latinLnBrk="0" hangingPunct="0">
              <a:lnSpc>
                <a:spcPct val="150000"/>
              </a:lnSpc>
              <a:spcBef>
                <a:spcPct val="0"/>
              </a:spcBef>
              <a:spcAft>
                <a:spcPct val="0"/>
              </a:spcAft>
              <a:buClrTx/>
              <a:buSzTx/>
              <a:buFontTx/>
              <a:buNone/>
            </a:pPr>
            <a:r>
              <a:rPr kumimoji="0" lang="zh-CN"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优点：在低温领域保温效果较好，导热</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系</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数低，施工简便；</a:t>
            </a:r>
            <a:endPar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58775" algn="l" defTabSz="914400" rtl="0" eaLnBrk="0" fontAlgn="base" latinLnBrk="0" hangingPunct="0">
              <a:lnSpc>
                <a:spcPct val="150000"/>
              </a:lnSpc>
              <a:spcBef>
                <a:spcPct val="0"/>
              </a:spcBef>
              <a:spcAft>
                <a:spcPct val="0"/>
              </a:spcAft>
              <a:buClrTx/>
              <a:buSzTx/>
              <a:buFontTx/>
              <a:buNone/>
            </a:pPr>
            <a:r>
              <a:rPr kumimoji="0" lang="zh-CN"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缺点：易燃，不平整，高温领域容易形成碳化现象，吸热附热量。</a:t>
            </a:r>
            <a:endPar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58775" algn="l" defTabSz="914400" rtl="0" eaLnBrk="0" fontAlgn="base" latinLnBrk="0" hangingPunct="0">
              <a:lnSpc>
                <a:spcPct val="150000"/>
              </a:lnSpc>
              <a:spcBef>
                <a:spcPct val="0"/>
              </a:spcBef>
              <a:spcAft>
                <a:spcPct val="0"/>
              </a:spcAft>
              <a:buClrTx/>
              <a:buSzTx/>
              <a:buFontTx/>
              <a:buNone/>
            </a:pPr>
            <a:r>
              <a:rPr kumimoji="0" lang="zh-CN"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特点：绝热效果好，重量轻，具有隔音防震特点。</a:t>
            </a:r>
            <a:endPar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58775" algn="l" defTabSz="914400" rtl="0" eaLnBrk="0" fontAlgn="base" latinLnBrk="0" hangingPunct="0">
              <a:lnSpc>
                <a:spcPct val="150000"/>
              </a:lnSpc>
              <a:spcBef>
                <a:spcPct val="0"/>
              </a:spcBef>
              <a:spcAft>
                <a:spcPct val="0"/>
              </a:spcAft>
              <a:buClrTx/>
              <a:buSzTx/>
              <a:buFontTx/>
              <a:buNone/>
            </a:pPr>
            <a:r>
              <a:rPr kumimoji="0" lang="zh-CN"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主要用途：冷冻冷藏设备的绝热材料、工业设备保温（如储罐、管道等）</a:t>
            </a:r>
            <a:endPar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58775" algn="l" defTabSz="914400" rtl="0" eaLnBrk="0" fontAlgn="base" latinLnBrk="0" hangingPunct="0">
              <a:lnSpc>
                <a:spcPct val="100000"/>
              </a:lnSpc>
              <a:spcBef>
                <a:spcPct val="0"/>
              </a:spcBef>
              <a:spcAft>
                <a:spcPct val="0"/>
              </a:spcAft>
              <a:buClrTx/>
              <a:buSzTx/>
              <a:buFontTx/>
              <a:buNone/>
            </a:pPr>
            <a:endParaRPr kumimoji="0" 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18433" name="图片 2"/>
          <p:cNvPicPr>
            <a:picLocks noChangeAspect="1" noChangeArrowheads="1"/>
          </p:cNvPicPr>
          <p:nvPr/>
        </p:nvPicPr>
        <p:blipFill>
          <a:blip r:embed="rId1" cstate="print"/>
          <a:srcRect/>
          <a:stretch>
            <a:fillRect/>
          </a:stretch>
        </p:blipFill>
        <p:spPr bwMode="auto">
          <a:xfrm>
            <a:off x="818863" y="3637127"/>
            <a:ext cx="4885901" cy="2518013"/>
          </a:xfrm>
          <a:prstGeom prst="rect">
            <a:avLst/>
          </a:prstGeom>
          <a:noFill/>
        </p:spPr>
      </p:pic>
      <p:sp>
        <p:nvSpPr>
          <p:cNvPr id="18435" name="Rectangle 3"/>
          <p:cNvSpPr>
            <a:spLocks noChangeArrowheads="1"/>
          </p:cNvSpPr>
          <p:nvPr/>
        </p:nvSpPr>
        <p:spPr bwMode="auto">
          <a:xfrm>
            <a:off x="2388358" y="6146970"/>
            <a:ext cx="1774210"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聚氨酯</a:t>
            </a:r>
            <a:r>
              <a:rPr lang="zh-CN" altLang="en-US" b="1" dirty="0" smtClean="0">
                <a:solidFill>
                  <a:srgbClr val="0070C0"/>
                </a:solidFill>
                <a:latin typeface="微软雅黑" panose="020B0503020204020204" pitchFamily="34" charset="-122"/>
                <a:ea typeface="微软雅黑" panose="020B0503020204020204" pitchFamily="34" charset="-122"/>
                <a:cs typeface="华文楷体" panose="02010600040101010101" pitchFamily="2" charset="-122"/>
              </a:rPr>
              <a:t>泡沫</a:t>
            </a:r>
            <a:endPar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9" name="组合 18"/>
          <p:cNvGrpSpPr/>
          <p:nvPr/>
        </p:nvGrpSpPr>
        <p:grpSpPr>
          <a:xfrm>
            <a:off x="5965848" y="871345"/>
            <a:ext cx="5948650" cy="5106376"/>
            <a:chOff x="5870313" y="1076060"/>
            <a:chExt cx="5948650" cy="5106376"/>
          </a:xfrm>
        </p:grpSpPr>
        <p:grpSp>
          <p:nvGrpSpPr>
            <p:cNvPr id="16" name="组合 15"/>
            <p:cNvGrpSpPr/>
            <p:nvPr/>
          </p:nvGrpSpPr>
          <p:grpSpPr>
            <a:xfrm>
              <a:off x="5879412" y="3747202"/>
              <a:ext cx="5898605" cy="2435234"/>
              <a:chOff x="5838469" y="3487894"/>
              <a:chExt cx="5898605" cy="2435234"/>
            </a:xfrm>
          </p:grpSpPr>
          <p:pic>
            <p:nvPicPr>
              <p:cNvPr id="13" name="图片 12" descr="F:\F\大连金百味\照片及数据\照片\IMG_20170815_144427.jpg"/>
              <p:cNvPicPr/>
              <p:nvPr/>
            </p:nvPicPr>
            <p:blipFill>
              <a:blip r:embed="rId2" cstate="print"/>
              <a:srcRect/>
              <a:stretch>
                <a:fillRect/>
              </a:stretch>
            </p:blipFill>
            <p:spPr>
              <a:xfrm>
                <a:off x="5838469" y="3493827"/>
                <a:ext cx="2814212" cy="2429301"/>
              </a:xfrm>
              <a:prstGeom prst="rect">
                <a:avLst/>
              </a:prstGeom>
              <a:noFill/>
              <a:ln w="9525">
                <a:noFill/>
                <a:miter lim="800000"/>
                <a:headEnd/>
                <a:tailEnd/>
              </a:ln>
            </p:spPr>
          </p:pic>
          <p:pic>
            <p:nvPicPr>
              <p:cNvPr id="14" name="图片 13" descr="C:\Users\Administrator\AppData\Local\Microsoft\Windows\Temporary Internet Files\Content.Word\IMG_20170815_143718.jpg"/>
              <p:cNvPicPr/>
              <p:nvPr/>
            </p:nvPicPr>
            <p:blipFill>
              <a:blip r:embed="rId3" cstate="print"/>
              <a:srcRect/>
              <a:stretch>
                <a:fillRect/>
              </a:stretch>
            </p:blipFill>
            <p:spPr bwMode="auto">
              <a:xfrm>
                <a:off x="8770533" y="3487894"/>
                <a:ext cx="2966541" cy="2421587"/>
              </a:xfrm>
              <a:prstGeom prst="rect">
                <a:avLst/>
              </a:prstGeom>
              <a:noFill/>
              <a:ln w="9525">
                <a:noFill/>
                <a:miter lim="800000"/>
                <a:headEnd/>
                <a:tailEnd/>
              </a:ln>
            </p:spPr>
          </p:pic>
        </p:grpSp>
        <p:grpSp>
          <p:nvGrpSpPr>
            <p:cNvPr id="18" name="组合 17"/>
            <p:cNvGrpSpPr/>
            <p:nvPr/>
          </p:nvGrpSpPr>
          <p:grpSpPr>
            <a:xfrm>
              <a:off x="5870313" y="1076060"/>
              <a:ext cx="5948650" cy="2604126"/>
              <a:chOff x="5856665" y="775809"/>
              <a:chExt cx="5948650" cy="2604126"/>
            </a:xfrm>
          </p:grpSpPr>
          <p:pic>
            <p:nvPicPr>
              <p:cNvPr id="12" name="图片 11" descr="F:\F\大连林家铺子\林家铺子\去往车间的室外管道4.jpg"/>
              <p:cNvPicPr/>
              <p:nvPr/>
            </p:nvPicPr>
            <p:blipFill>
              <a:blip r:embed="rId4" cstate="print"/>
              <a:srcRect/>
              <a:stretch>
                <a:fillRect/>
              </a:stretch>
            </p:blipFill>
            <p:spPr bwMode="auto">
              <a:xfrm>
                <a:off x="8816454" y="788015"/>
                <a:ext cx="2988861" cy="2582982"/>
              </a:xfrm>
              <a:prstGeom prst="rect">
                <a:avLst/>
              </a:prstGeom>
              <a:noFill/>
              <a:ln w="9525">
                <a:noFill/>
                <a:miter lim="800000"/>
                <a:headEnd/>
                <a:tailEnd/>
              </a:ln>
            </p:spPr>
          </p:pic>
          <p:pic>
            <p:nvPicPr>
              <p:cNvPr id="15" name="图片 14" descr="F:\F\图片\大连林家铺子食品股份有限公司\图片\IMG_20170501_082331.jpg"/>
              <p:cNvPicPr/>
              <p:nvPr/>
            </p:nvPicPr>
            <p:blipFill>
              <a:blip r:embed="rId5" cstate="print"/>
              <a:srcRect/>
              <a:stretch>
                <a:fillRect/>
              </a:stretch>
            </p:blipFill>
            <p:spPr bwMode="auto">
              <a:xfrm>
                <a:off x="5856665" y="775809"/>
                <a:ext cx="2796016" cy="2604126"/>
              </a:xfrm>
              <a:prstGeom prst="rect">
                <a:avLst/>
              </a:prstGeom>
              <a:noFill/>
              <a:ln w="9525">
                <a:noFill/>
                <a:miter lim="800000"/>
                <a:headEnd/>
                <a:tailEnd/>
              </a:ln>
            </p:spPr>
          </p:pic>
        </p:grpSp>
      </p:grpSp>
      <p:sp>
        <p:nvSpPr>
          <p:cNvPr id="17" name="Rectangle 3"/>
          <p:cNvSpPr>
            <a:spLocks noChangeArrowheads="1"/>
          </p:cNvSpPr>
          <p:nvPr/>
        </p:nvSpPr>
        <p:spPr bwMode="auto">
          <a:xfrm>
            <a:off x="6987653" y="6026416"/>
            <a:ext cx="3684896"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聚氨酯</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泡沫</a:t>
            </a:r>
            <a:r>
              <a:rPr lang="zh-CN" altLang="en-US" b="1" dirty="0" smtClean="0">
                <a:solidFill>
                  <a:srgbClr val="0070C0"/>
                </a:solidFill>
                <a:latin typeface="微软雅黑" panose="020B0503020204020204" pitchFamily="34" charset="-122"/>
                <a:ea typeface="微软雅黑" panose="020B0503020204020204" pitchFamily="34" charset="-122"/>
                <a:cs typeface="华文楷体" panose="02010600040101010101" pitchFamily="2" charset="-122"/>
              </a:rPr>
              <a:t>经过高温后的碳化状况</a:t>
            </a:r>
            <a:endPar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20" name="文本框 5"/>
          <p:cNvSpPr txBox="1"/>
          <p:nvPr/>
        </p:nvSpPr>
        <p:spPr>
          <a:xfrm>
            <a:off x="4757704" y="40944"/>
            <a:ext cx="143838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基础篇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2" name="图片 1"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17409" name="Rectangle 1"/>
          <p:cNvSpPr>
            <a:spLocks noChangeArrowheads="1"/>
          </p:cNvSpPr>
          <p:nvPr/>
        </p:nvSpPr>
        <p:spPr bwMode="auto">
          <a:xfrm>
            <a:off x="627796" y="981744"/>
            <a:ext cx="5008729" cy="4893647"/>
          </a:xfrm>
          <a:prstGeom prst="rect">
            <a:avLst/>
          </a:prstGeom>
          <a:noFill/>
          <a:ln w="9525">
            <a:noFill/>
            <a:miter lim="800000"/>
          </a:ln>
          <a:effectLst/>
        </p:spPr>
        <p:txBody>
          <a:bodyPr vert="horz" wrap="square" lIns="91440" tIns="45720" rIns="91440" bIns="45720" numCol="1" anchor="ctr" anchorCtr="0" compatLnSpc="1">
            <a:spAutoFit/>
          </a:bodyPr>
          <a:lstStyle/>
          <a:p>
            <a:pPr lvl="0" indent="269875" fontAlgn="base">
              <a:lnSpc>
                <a:spcPct val="150000"/>
              </a:lnSpc>
              <a:spcBef>
                <a:spcPct val="0"/>
              </a:spcBef>
              <a:spcAft>
                <a:spcPct val="0"/>
              </a:spcAft>
            </a:pP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岩棉：</a:t>
            </a:r>
            <a:r>
              <a:rPr lang="zh-CN" altLang="en-US" sz="1600" b="1" dirty="0" smtClean="0">
                <a:solidFill>
                  <a:srgbClr val="0070C0"/>
                </a:solidFill>
                <a:latin typeface="微软雅黑" panose="020B0503020204020204" pitchFamily="34" charset="-122"/>
                <a:ea typeface="微软雅黑" panose="020B0503020204020204" pitchFamily="34" charset="-122"/>
              </a:rPr>
              <a:t>均采用优质玄武岩、白云石等为主要原材料，经</a:t>
            </a:r>
            <a:r>
              <a:rPr lang="en-US" altLang="zh-CN" sz="1600" b="1" dirty="0" smtClean="0">
                <a:solidFill>
                  <a:srgbClr val="0070C0"/>
                </a:solidFill>
                <a:latin typeface="微软雅黑" panose="020B0503020204020204" pitchFamily="34" charset="-122"/>
                <a:ea typeface="微软雅黑" panose="020B0503020204020204" pitchFamily="34" charset="-122"/>
              </a:rPr>
              <a:t>1450℃</a:t>
            </a:r>
            <a:r>
              <a:rPr lang="zh-CN" altLang="en-US" sz="1600" b="1" dirty="0" smtClean="0">
                <a:solidFill>
                  <a:srgbClr val="0070C0"/>
                </a:solidFill>
                <a:latin typeface="微软雅黑" panose="020B0503020204020204" pitchFamily="34" charset="-122"/>
                <a:ea typeface="微软雅黑" panose="020B0503020204020204" pitchFamily="34" charset="-122"/>
              </a:rPr>
              <a:t>以上高温溶化后采用四轴离心机高速离心成纤维，同时喷入一定量粘结剂、防尘油、憎水剂后经集棉机收集、通过摆锤法工艺，加上三维法铺棉后进行固化、切割，形成不同规格和用途的岩棉产品。</a:t>
            </a:r>
            <a:endParaRPr lang="en-US" altLang="zh-CN" sz="1600" b="1" dirty="0" smtClean="0">
              <a:solidFill>
                <a:srgbClr val="0070C0"/>
              </a:solidFill>
              <a:latin typeface="微软雅黑" panose="020B0503020204020204" pitchFamily="34" charset="-122"/>
              <a:ea typeface="微软雅黑" panose="020B0503020204020204" pitchFamily="34" charset="-122"/>
            </a:endParaRPr>
          </a:p>
          <a:p>
            <a:pPr>
              <a:lnSpc>
                <a:spcPct val="150000"/>
              </a:lnSpc>
            </a:pP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     用途：</a:t>
            </a:r>
            <a:r>
              <a:rPr lang="zh-CN" altLang="en-US" sz="1600" b="1" dirty="0" smtClean="0">
                <a:solidFill>
                  <a:srgbClr val="0070C0"/>
                </a:solidFill>
                <a:latin typeface="微软雅黑" panose="020B0503020204020204" pitchFamily="34" charset="-122"/>
                <a:ea typeface="微软雅黑" panose="020B0503020204020204" pitchFamily="34" charset="-122"/>
              </a:rPr>
              <a:t>岩棉可根据不同用途制成</a:t>
            </a:r>
            <a:endParaRPr lang="en-US" altLang="zh-CN" sz="1600" b="1" dirty="0" smtClean="0">
              <a:solidFill>
                <a:srgbClr val="0070C0"/>
              </a:solidFill>
              <a:latin typeface="微软雅黑" panose="020B0503020204020204" pitchFamily="34" charset="-122"/>
              <a:ea typeface="微软雅黑" panose="020B0503020204020204" pitchFamily="34" charset="-122"/>
            </a:endParaRPr>
          </a:p>
          <a:p>
            <a:pPr>
              <a:lnSpc>
                <a:spcPct val="150000"/>
              </a:lnSpc>
            </a:pPr>
            <a:r>
              <a:rPr lang="en-US" altLang="zh-CN" sz="1600" b="1" dirty="0" smtClean="0">
                <a:solidFill>
                  <a:srgbClr val="0070C0"/>
                </a:solidFill>
                <a:latin typeface="微软雅黑" panose="020B0503020204020204" pitchFamily="34" charset="-122"/>
                <a:ea typeface="微软雅黑" panose="020B0503020204020204" pitchFamily="34" charset="-122"/>
              </a:rPr>
              <a:t>              </a:t>
            </a:r>
            <a:r>
              <a:rPr lang="zh-CN" altLang="en-US" sz="1600" b="1" dirty="0" smtClean="0">
                <a:solidFill>
                  <a:srgbClr val="0070C0"/>
                </a:solidFill>
                <a:latin typeface="微软雅黑" panose="020B0503020204020204" pitchFamily="34" charset="-122"/>
                <a:ea typeface="微软雅黑" panose="020B0503020204020204" pitchFamily="34" charset="-122"/>
              </a:rPr>
              <a:t>毡、条、管、粒状、板状等，应用于</a:t>
            </a:r>
            <a:r>
              <a:rPr lang="en-US" altLang="zh-CN" sz="1600" b="1" dirty="0" smtClean="0">
                <a:solidFill>
                  <a:srgbClr val="0070C0"/>
                </a:solidFill>
                <a:latin typeface="微软雅黑" panose="020B0503020204020204" pitchFamily="34" charset="-122"/>
                <a:ea typeface="微软雅黑" panose="020B0503020204020204" pitchFamily="34" charset="-122"/>
              </a:rPr>
              <a:t>:</a:t>
            </a:r>
            <a:endParaRPr lang="en-US" altLang="zh-CN" sz="1600" b="1" dirty="0" smtClean="0">
              <a:solidFill>
                <a:srgbClr val="0070C0"/>
              </a:solidFill>
              <a:latin typeface="微软雅黑" panose="020B0503020204020204" pitchFamily="34" charset="-122"/>
              <a:ea typeface="微软雅黑" panose="020B0503020204020204" pitchFamily="34" charset="-122"/>
            </a:endParaRPr>
          </a:p>
          <a:p>
            <a:pPr>
              <a:lnSpc>
                <a:spcPct val="150000"/>
              </a:lnSpc>
            </a:pPr>
            <a:r>
              <a:rPr lang="zh-CN" altLang="en-US" sz="1600" b="1" dirty="0" smtClean="0">
                <a:solidFill>
                  <a:srgbClr val="0070C0"/>
                </a:solidFill>
                <a:latin typeface="微软雅黑" panose="020B0503020204020204" pitchFamily="34" charset="-122"/>
                <a:ea typeface="微软雅黑" panose="020B0503020204020204" pitchFamily="34" charset="-122"/>
              </a:rPr>
              <a:t>工业用途</a:t>
            </a:r>
            <a:r>
              <a:rPr lang="en-US" altLang="zh-CN" sz="1600" b="1" dirty="0" smtClean="0">
                <a:solidFill>
                  <a:srgbClr val="0070C0"/>
                </a:solidFill>
                <a:latin typeface="微软雅黑" panose="020B0503020204020204" pitchFamily="34" charset="-122"/>
                <a:ea typeface="微软雅黑" panose="020B0503020204020204" pitchFamily="34" charset="-122"/>
              </a:rPr>
              <a:t>:</a:t>
            </a:r>
            <a:r>
              <a:rPr lang="zh-CN" altLang="en-US" sz="1600" b="1" dirty="0" smtClean="0">
                <a:solidFill>
                  <a:srgbClr val="0070C0"/>
                </a:solidFill>
                <a:latin typeface="微软雅黑" panose="020B0503020204020204" pitchFamily="34" charset="-122"/>
                <a:ea typeface="微软雅黑" panose="020B0503020204020204" pitchFamily="34" charset="-122"/>
              </a:rPr>
              <a:t>核电站，发电厂、化工厂、大型窑炉保温；建筑用途</a:t>
            </a:r>
            <a:r>
              <a:rPr lang="en-US" altLang="zh-CN" sz="1600" b="1" dirty="0" smtClean="0">
                <a:solidFill>
                  <a:srgbClr val="0070C0"/>
                </a:solidFill>
                <a:latin typeface="微软雅黑" panose="020B0503020204020204" pitchFamily="34" charset="-122"/>
                <a:ea typeface="微软雅黑" panose="020B0503020204020204" pitchFamily="34" charset="-122"/>
              </a:rPr>
              <a:t>:</a:t>
            </a:r>
            <a:r>
              <a:rPr lang="zh-CN" altLang="en-US" sz="1600" b="1" dirty="0" smtClean="0">
                <a:solidFill>
                  <a:srgbClr val="0070C0"/>
                </a:solidFill>
                <a:latin typeface="微软雅黑" panose="020B0503020204020204" pitchFamily="34" charset="-122"/>
                <a:ea typeface="微软雅黑" panose="020B0503020204020204" pitchFamily="34" charset="-122"/>
              </a:rPr>
              <a:t>建筑外墙外保温、屋面及幕墙保温，隔离带；</a:t>
            </a:r>
            <a:endParaRPr lang="en-US" altLang="zh-CN" sz="1600" b="1" dirty="0" smtClean="0">
              <a:solidFill>
                <a:srgbClr val="0070C0"/>
              </a:solidFill>
              <a:latin typeface="微软雅黑" panose="020B0503020204020204" pitchFamily="34" charset="-122"/>
              <a:ea typeface="微软雅黑" panose="020B0503020204020204" pitchFamily="34" charset="-122"/>
            </a:endParaRPr>
          </a:p>
          <a:p>
            <a:pPr>
              <a:lnSpc>
                <a:spcPct val="150000"/>
              </a:lnSpc>
            </a:pPr>
            <a:r>
              <a:rPr lang="zh-CN" altLang="en-US" sz="1600" b="1" dirty="0" smtClean="0">
                <a:solidFill>
                  <a:srgbClr val="0070C0"/>
                </a:solidFill>
                <a:latin typeface="微软雅黑" panose="020B0503020204020204" pitchFamily="34" charset="-122"/>
                <a:ea typeface="微软雅黑" panose="020B0503020204020204" pitchFamily="34" charset="-122"/>
              </a:rPr>
              <a:t>船舶用途</a:t>
            </a:r>
            <a:r>
              <a:rPr lang="en-US" altLang="zh-CN" sz="1600" b="1" dirty="0" smtClean="0">
                <a:solidFill>
                  <a:srgbClr val="0070C0"/>
                </a:solidFill>
                <a:latin typeface="微软雅黑" panose="020B0503020204020204" pitchFamily="34" charset="-122"/>
                <a:ea typeface="微软雅黑" panose="020B0503020204020204" pitchFamily="34" charset="-122"/>
              </a:rPr>
              <a:t>:</a:t>
            </a:r>
            <a:r>
              <a:rPr lang="zh-CN" altLang="en-US" sz="1600" b="1" dirty="0" smtClean="0">
                <a:solidFill>
                  <a:srgbClr val="0070C0"/>
                </a:solidFill>
                <a:latin typeface="微软雅黑" panose="020B0503020204020204" pitchFamily="34" charset="-122"/>
                <a:ea typeface="微软雅黑" panose="020B0503020204020204" pitchFamily="34" charset="-122"/>
              </a:rPr>
              <a:t>船舱、船上卫生单元、船员休息室，动力仓。</a:t>
            </a:r>
            <a:endParaRPr lang="zh-CN" altLang="en-US" sz="1600" b="1" dirty="0" smtClean="0">
              <a:solidFill>
                <a:srgbClr val="0070C0"/>
              </a:solidFill>
              <a:latin typeface="微软雅黑" panose="020B0503020204020204" pitchFamily="34" charset="-122"/>
              <a:ea typeface="微软雅黑" panose="020B0503020204020204" pitchFamily="34" charset="-122"/>
            </a:endParaRPr>
          </a:p>
          <a:p>
            <a:pPr>
              <a:lnSpc>
                <a:spcPct val="150000"/>
              </a:lnSpc>
            </a:pP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      缺点：污染严重，对人体造成皮肤瘙痒和上呼吸道过敏；高温下纤维断裂，分化导致空鼓，需要长期维护、更换</a:t>
            </a:r>
            <a:r>
              <a:rPr lang="zh-CN" altLang="en-US" sz="1600" b="1" dirty="0" smtClean="0">
                <a:solidFill>
                  <a:srgbClr val="0070C0"/>
                </a:solidFill>
                <a:latin typeface="微软雅黑" panose="020B0503020204020204" pitchFamily="34" charset="-122"/>
                <a:ea typeface="微软雅黑" panose="020B0503020204020204" pitchFamily="34" charset="-122"/>
                <a:cs typeface="华文楷体" panose="02010600040101010101" pitchFamily="2" charset="-122"/>
              </a:rPr>
              <a:t>。</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   </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0" name="组合 19"/>
          <p:cNvGrpSpPr/>
          <p:nvPr/>
        </p:nvGrpSpPr>
        <p:grpSpPr>
          <a:xfrm>
            <a:off x="5773003" y="3493827"/>
            <a:ext cx="5909479" cy="2820515"/>
            <a:chOff x="5773003" y="3493827"/>
            <a:chExt cx="5909479" cy="2820515"/>
          </a:xfrm>
        </p:grpSpPr>
        <p:pic>
          <p:nvPicPr>
            <p:cNvPr id="10" name="图片 9" descr="F:\F\大连金百味\照片及数据\照片\IMG_20170815_143354.jpg"/>
            <p:cNvPicPr/>
            <p:nvPr/>
          </p:nvPicPr>
          <p:blipFill>
            <a:blip r:embed="rId1" cstate="print"/>
            <a:srcRect/>
            <a:stretch>
              <a:fillRect/>
            </a:stretch>
          </p:blipFill>
          <p:spPr>
            <a:xfrm>
              <a:off x="5773003" y="3493827"/>
              <a:ext cx="2960151" cy="2442949"/>
            </a:xfrm>
            <a:prstGeom prst="rect">
              <a:avLst/>
            </a:prstGeom>
            <a:noFill/>
            <a:ln w="9525">
              <a:noFill/>
              <a:miter lim="800000"/>
              <a:headEnd/>
              <a:tailEnd/>
            </a:ln>
          </p:spPr>
        </p:pic>
        <p:sp>
          <p:nvSpPr>
            <p:cNvPr id="11" name="Rectangle 2"/>
            <p:cNvSpPr>
              <a:spLocks noChangeArrowheads="1"/>
            </p:cNvSpPr>
            <p:nvPr/>
          </p:nvSpPr>
          <p:spPr bwMode="auto">
            <a:xfrm>
              <a:off x="5977719" y="5942736"/>
              <a:ext cx="2511188"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岩棉</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沉降状况</a:t>
              </a:r>
              <a:endPar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17411" name="Picture 3"/>
            <p:cNvPicPr>
              <a:picLocks noChangeAspect="1" noChangeArrowheads="1"/>
            </p:cNvPicPr>
            <p:nvPr/>
          </p:nvPicPr>
          <p:blipFill>
            <a:blip r:embed="rId2" cstate="print"/>
            <a:srcRect/>
            <a:stretch>
              <a:fillRect/>
            </a:stretch>
          </p:blipFill>
          <p:spPr bwMode="auto">
            <a:xfrm>
              <a:off x="9034817" y="3493827"/>
              <a:ext cx="2647665" cy="2456597"/>
            </a:xfrm>
            <a:prstGeom prst="rect">
              <a:avLst/>
            </a:prstGeom>
            <a:noFill/>
            <a:ln w="9525">
              <a:noFill/>
              <a:miter lim="800000"/>
              <a:headEnd/>
              <a:tailEnd/>
            </a:ln>
            <a:effectLst/>
          </p:spPr>
        </p:pic>
        <p:sp>
          <p:nvSpPr>
            <p:cNvPr id="13" name="Rectangle 2"/>
            <p:cNvSpPr>
              <a:spLocks noChangeArrowheads="1"/>
            </p:cNvSpPr>
            <p:nvPr/>
          </p:nvSpPr>
          <p:spPr bwMode="auto">
            <a:xfrm>
              <a:off x="9132626" y="5945010"/>
              <a:ext cx="2511188"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岩棉</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沉降状况</a:t>
              </a:r>
              <a:endPar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16" name="文本框 5"/>
          <p:cNvSpPr txBox="1"/>
          <p:nvPr/>
        </p:nvSpPr>
        <p:spPr>
          <a:xfrm>
            <a:off x="4757704" y="40944"/>
            <a:ext cx="143838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基础篇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sp>
        <p:nvSpPr>
          <p:cNvPr id="17" name="文本框 3"/>
          <p:cNvSpPr txBox="1"/>
          <p:nvPr/>
        </p:nvSpPr>
        <p:spPr>
          <a:xfrm>
            <a:off x="8120418" y="41576"/>
            <a:ext cx="3562066"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传统保温材料介绍</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19" name="组合 18"/>
          <p:cNvGrpSpPr/>
          <p:nvPr/>
        </p:nvGrpSpPr>
        <p:grpSpPr>
          <a:xfrm>
            <a:off x="6223378" y="900752"/>
            <a:ext cx="5363571" cy="2474772"/>
            <a:chOff x="6223378" y="900752"/>
            <a:chExt cx="5363571" cy="2474772"/>
          </a:xfrm>
        </p:grpSpPr>
        <p:sp>
          <p:nvSpPr>
            <p:cNvPr id="17410" name="Rectangle 2"/>
            <p:cNvSpPr>
              <a:spLocks noChangeArrowheads="1"/>
            </p:cNvSpPr>
            <p:nvPr/>
          </p:nvSpPr>
          <p:spPr bwMode="auto">
            <a:xfrm>
              <a:off x="6223378" y="3060114"/>
              <a:ext cx="4735774" cy="31541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岩棉毡垫型材（岩棉套管型材）</a:t>
              </a:r>
              <a:endPar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8" name="图片 7"/>
            <p:cNvPicPr/>
            <p:nvPr/>
          </p:nvPicPr>
          <p:blipFill>
            <a:blip r:embed="rId3" cstate="print"/>
            <a:stretch>
              <a:fillRect/>
            </a:stretch>
          </p:blipFill>
          <p:spPr>
            <a:xfrm>
              <a:off x="6314815" y="900752"/>
              <a:ext cx="2337866" cy="1993463"/>
            </a:xfrm>
            <a:prstGeom prst="rect">
              <a:avLst/>
            </a:prstGeom>
            <a:noFill/>
            <a:ln w="9525">
              <a:solidFill>
                <a:schemeClr val="accent1"/>
              </a:solidFill>
            </a:ln>
          </p:spPr>
        </p:pic>
        <p:pic>
          <p:nvPicPr>
            <p:cNvPr id="44034" name="Picture 2" descr="http://img1.bmlink.com/big/supply/2014/12/2/17/484366149867124.jpg"/>
            <p:cNvPicPr>
              <a:picLocks noChangeAspect="1" noChangeArrowheads="1"/>
            </p:cNvPicPr>
            <p:nvPr/>
          </p:nvPicPr>
          <p:blipFill>
            <a:blip r:embed="rId4" cstate="print"/>
            <a:srcRect/>
            <a:stretch>
              <a:fillRect/>
            </a:stretch>
          </p:blipFill>
          <p:spPr bwMode="auto">
            <a:xfrm>
              <a:off x="8780960" y="914400"/>
              <a:ext cx="2805989" cy="1992573"/>
            </a:xfrm>
            <a:prstGeom prst="rect">
              <a:avLst/>
            </a:prstGeom>
            <a:noFill/>
          </p:spPr>
        </p:pic>
      </p:grpSp>
      <p:pic>
        <p:nvPicPr>
          <p:cNvPr id="7" name="图片 6" descr="微信图片_20211104152108"/>
          <p:cNvPicPr>
            <a:picLocks noChangeAspect="1"/>
          </p:cNvPicPr>
          <p:nvPr/>
        </p:nvPicPr>
        <p:blipFill>
          <a:blip r:embed="rId5"/>
          <a:srcRect l="28639" t="27676" r="28653" b="27148"/>
          <a:stretch>
            <a:fillRect/>
          </a:stretch>
        </p:blipFill>
        <p:spPr>
          <a:xfrm>
            <a:off x="323215" y="88900"/>
            <a:ext cx="741045" cy="588010"/>
          </a:xfrm>
          <a:prstGeom prst="rect">
            <a:avLst/>
          </a:prstGeom>
        </p:spPr>
      </p:pic>
    </p:spTree>
    <p:custDataLst>
      <p:tags r:id="rId6"/>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16385" name="Rectangle 1"/>
          <p:cNvSpPr>
            <a:spLocks noChangeArrowheads="1"/>
          </p:cNvSpPr>
          <p:nvPr/>
        </p:nvSpPr>
        <p:spPr bwMode="auto">
          <a:xfrm>
            <a:off x="259308" y="692311"/>
            <a:ext cx="5377218" cy="3416320"/>
          </a:xfrm>
          <a:prstGeom prst="rect">
            <a:avLst/>
          </a:prstGeom>
          <a:noFill/>
          <a:ln w="9525">
            <a:noFill/>
            <a:miter lim="800000"/>
          </a:ln>
          <a:effectLst/>
        </p:spPr>
        <p:txBody>
          <a:bodyPr vert="horz" wrap="square" lIns="91440" tIns="45720" rIns="91440" bIns="45720" numCol="1" anchor="ctr" anchorCtr="0" compatLnSpc="1">
            <a:spAutoFit/>
          </a:bodyPr>
          <a:lstStyle/>
          <a:p>
            <a:pPr>
              <a:lnSpc>
                <a:spcPct val="150000"/>
              </a:lnSpc>
            </a:pP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    </a:t>
            </a:r>
            <a:r>
              <a:rPr kumimoji="0" lang="zh-CN" altLang="en-US" sz="1600" b="1" i="0" u="none" strike="noStrike" cap="none" normalizeH="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   </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硅酸铝棉：</a:t>
            </a:r>
            <a:r>
              <a:rPr lang="zh-CN" altLang="en-US" sz="1600" b="1" dirty="0" smtClean="0">
                <a:solidFill>
                  <a:srgbClr val="0070C0"/>
                </a:solidFill>
                <a:latin typeface="微软雅黑" panose="020B0503020204020204" pitchFamily="34" charset="-122"/>
                <a:ea typeface="微软雅黑" panose="020B0503020204020204" pitchFamily="34" charset="-122"/>
              </a:rPr>
              <a:t>硅酸铝棉是指由喷吹或甩丝法生成的纤维，经集棉器或沉降装置集结成的散装纤维，又称原棉纤维。</a:t>
            </a:r>
            <a:endParaRPr lang="zh-CN" altLang="en-US" sz="1600" b="1" dirty="0" smtClean="0">
              <a:solidFill>
                <a:srgbClr val="0070C0"/>
              </a:solidFill>
              <a:latin typeface="微软雅黑" panose="020B0503020204020204" pitchFamily="34" charset="-122"/>
              <a:ea typeface="微软雅黑" panose="020B0503020204020204" pitchFamily="34" charset="-122"/>
            </a:endParaRPr>
          </a:p>
          <a:p>
            <a:pPr>
              <a:lnSpc>
                <a:spcPct val="150000"/>
              </a:lnSpc>
            </a:pP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（是岩棉升级版，性能和价格都高于岩棉）。</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117475" algn="l" defTabSz="914400" rtl="0" eaLnBrk="0" fontAlgn="base" latinLnBrk="0" hangingPunct="0">
              <a:lnSpc>
                <a:spcPct val="150000"/>
              </a:lnSpc>
              <a:spcBef>
                <a:spcPct val="0"/>
              </a:spcBef>
              <a:spcAft>
                <a:spcPct val="0"/>
              </a:spcAft>
              <a:buClrTx/>
              <a:buSzTx/>
              <a:buFontTx/>
              <a:buNone/>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优点：具有容重低、耐高温、低热容量，导热系数低。</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117475" algn="l" defTabSz="914400" rtl="0" eaLnBrk="0" fontAlgn="base" latinLnBrk="0" hangingPunct="0">
              <a:lnSpc>
                <a:spcPct val="150000"/>
              </a:lnSpc>
              <a:spcBef>
                <a:spcPct val="0"/>
              </a:spcBef>
              <a:spcAft>
                <a:spcPct val="0"/>
              </a:spcAft>
              <a:buClrTx/>
              <a:buSzTx/>
              <a:buFontTx/>
              <a:buNone/>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缺点：造价高、抗压抗折力差、易产生粉尘、防水性能不好。</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117475" algn="l" defTabSz="914400" rtl="0" eaLnBrk="0" fontAlgn="base" latinLnBrk="0" hangingPunct="0">
              <a:lnSpc>
                <a:spcPct val="150000"/>
              </a:lnSpc>
              <a:spcBef>
                <a:spcPct val="0"/>
              </a:spcBef>
              <a:spcAft>
                <a:spcPct val="0"/>
              </a:spcAft>
              <a:buClrTx/>
              <a:buSzTx/>
              <a:buFontTx/>
              <a:buNone/>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主要用途：广泛用于电力、石油、冶金、建材</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机械、化工、陶瓷等工业部门工业窑炉的高温绝热封闭以及用作于过滤、吸声材料。</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7" name="组合 16"/>
          <p:cNvGrpSpPr/>
          <p:nvPr/>
        </p:nvGrpSpPr>
        <p:grpSpPr>
          <a:xfrm>
            <a:off x="5655576" y="831519"/>
            <a:ext cx="6245272" cy="5050666"/>
            <a:chOff x="5655576" y="831519"/>
            <a:chExt cx="6245272" cy="4531411"/>
          </a:xfrm>
        </p:grpSpPr>
        <p:pic>
          <p:nvPicPr>
            <p:cNvPr id="13" name="图片 12" descr="F:\F\大连泰山热电\照片\20170330154128.jpg"/>
            <p:cNvPicPr/>
            <p:nvPr/>
          </p:nvPicPr>
          <p:blipFill>
            <a:blip r:embed="rId1" cstate="print"/>
            <a:srcRect/>
            <a:stretch>
              <a:fillRect/>
            </a:stretch>
          </p:blipFill>
          <p:spPr bwMode="auto">
            <a:xfrm>
              <a:off x="5666258" y="831519"/>
              <a:ext cx="2879351" cy="2198284"/>
            </a:xfrm>
            <a:prstGeom prst="rect">
              <a:avLst/>
            </a:prstGeom>
            <a:noFill/>
            <a:ln w="9525">
              <a:noFill/>
              <a:miter lim="800000"/>
              <a:headEnd/>
              <a:tailEnd/>
            </a:ln>
          </p:spPr>
        </p:pic>
        <p:pic>
          <p:nvPicPr>
            <p:cNvPr id="14" name="图片 13" descr="F:\F\图片\电厂\最热的部分汽包\微信图片_20170509094114.jpg"/>
            <p:cNvPicPr/>
            <p:nvPr/>
          </p:nvPicPr>
          <p:blipFill>
            <a:blip r:embed="rId2" cstate="print"/>
            <a:srcRect/>
            <a:stretch>
              <a:fillRect/>
            </a:stretch>
          </p:blipFill>
          <p:spPr bwMode="auto">
            <a:xfrm>
              <a:off x="5655576" y="3105505"/>
              <a:ext cx="2860628" cy="2257425"/>
            </a:xfrm>
            <a:prstGeom prst="rect">
              <a:avLst/>
            </a:prstGeom>
            <a:noFill/>
            <a:ln w="9525">
              <a:noFill/>
              <a:miter lim="800000"/>
              <a:headEnd/>
              <a:tailEnd/>
            </a:ln>
          </p:spPr>
        </p:pic>
        <p:pic>
          <p:nvPicPr>
            <p:cNvPr id="15" name="Picture 5"/>
            <p:cNvPicPr>
              <a:picLocks noChangeAspect="1" noChangeArrowheads="1"/>
            </p:cNvPicPr>
            <p:nvPr/>
          </p:nvPicPr>
          <p:blipFill>
            <a:blip r:embed="rId3" cstate="print"/>
            <a:srcRect/>
            <a:stretch>
              <a:fillRect/>
            </a:stretch>
          </p:blipFill>
          <p:spPr bwMode="auto">
            <a:xfrm>
              <a:off x="8590745" y="871711"/>
              <a:ext cx="3310103" cy="4437268"/>
            </a:xfrm>
            <a:prstGeom prst="rect">
              <a:avLst/>
            </a:prstGeom>
            <a:noFill/>
            <a:ln w="9525">
              <a:noFill/>
              <a:miter lim="800000"/>
              <a:headEnd/>
              <a:tailEnd/>
            </a:ln>
            <a:effectLst/>
          </p:spPr>
        </p:pic>
      </p:grpSp>
      <p:sp>
        <p:nvSpPr>
          <p:cNvPr id="16" name="Rectangle 2"/>
          <p:cNvSpPr>
            <a:spLocks noChangeArrowheads="1"/>
          </p:cNvSpPr>
          <p:nvPr/>
        </p:nvSpPr>
        <p:spPr bwMode="auto">
          <a:xfrm>
            <a:off x="6307540" y="5863220"/>
            <a:ext cx="4612944"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硅酸铝棉型材</a:t>
            </a:r>
            <a:r>
              <a:rPr lang="zh-CN" altLang="en-US" b="1" dirty="0" smtClean="0">
                <a:solidFill>
                  <a:srgbClr val="0070C0"/>
                </a:solidFill>
                <a:latin typeface="微软雅黑" panose="020B0503020204020204" pitchFamily="34" charset="-122"/>
                <a:ea typeface="微软雅黑" panose="020B0503020204020204" pitchFamily="34" charset="-122"/>
                <a:cs typeface="华文楷体" panose="02010600040101010101" pitchFamily="2" charset="-122"/>
              </a:rPr>
              <a:t>在管道上的使用状况</a:t>
            </a:r>
            <a:endPar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18" name="文本框 5"/>
          <p:cNvSpPr txBox="1"/>
          <p:nvPr/>
        </p:nvSpPr>
        <p:spPr>
          <a:xfrm>
            <a:off x="4757704" y="40944"/>
            <a:ext cx="143838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基础篇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sp>
        <p:nvSpPr>
          <p:cNvPr id="19" name="文本框 3"/>
          <p:cNvSpPr txBox="1"/>
          <p:nvPr/>
        </p:nvSpPr>
        <p:spPr>
          <a:xfrm>
            <a:off x="8120418" y="41576"/>
            <a:ext cx="3562066"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传统保温材料介绍</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21" name="组合 20"/>
          <p:cNvGrpSpPr/>
          <p:nvPr/>
        </p:nvGrpSpPr>
        <p:grpSpPr>
          <a:xfrm>
            <a:off x="411351" y="4107977"/>
            <a:ext cx="4870333" cy="2340666"/>
            <a:chOff x="411351" y="4039737"/>
            <a:chExt cx="4870333" cy="2340666"/>
          </a:xfrm>
        </p:grpSpPr>
        <p:pic>
          <p:nvPicPr>
            <p:cNvPr id="11" name="图片 10" descr="u=3213338757,754380002&amp;fm=23&amp;gp=0"/>
            <p:cNvPicPr/>
            <p:nvPr/>
          </p:nvPicPr>
          <p:blipFill>
            <a:blip r:embed="rId4" cstate="print"/>
            <a:stretch>
              <a:fillRect/>
            </a:stretch>
          </p:blipFill>
          <p:spPr>
            <a:xfrm>
              <a:off x="411351" y="4053385"/>
              <a:ext cx="2400087" cy="1874315"/>
            </a:xfrm>
            <a:prstGeom prst="rect">
              <a:avLst/>
            </a:prstGeom>
            <a:noFill/>
            <a:ln w="9525">
              <a:solidFill>
                <a:schemeClr val="accent1"/>
              </a:solidFill>
            </a:ln>
          </p:spPr>
        </p:pic>
        <p:sp>
          <p:nvSpPr>
            <p:cNvPr id="16386" name="Rectangle 2"/>
            <p:cNvSpPr>
              <a:spLocks noChangeArrowheads="1"/>
            </p:cNvSpPr>
            <p:nvPr/>
          </p:nvSpPr>
          <p:spPr bwMode="auto">
            <a:xfrm>
              <a:off x="668740" y="5954231"/>
              <a:ext cx="4612944" cy="42617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华文楷体" panose="02010600040101010101" pitchFamily="2" charset="-122"/>
                </a:rPr>
                <a:t>硅酸铝棉型材</a:t>
              </a:r>
              <a:endPar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43012" name="Picture 4" descr="http://lin360.top/Upload/20170720/20170720100727_85747.jpg"/>
            <p:cNvPicPr>
              <a:picLocks noChangeAspect="1" noChangeArrowheads="1"/>
            </p:cNvPicPr>
            <p:nvPr/>
          </p:nvPicPr>
          <p:blipFill>
            <a:blip r:embed="rId5" cstate="print"/>
            <a:srcRect/>
            <a:stretch>
              <a:fillRect/>
            </a:stretch>
          </p:blipFill>
          <p:spPr bwMode="auto">
            <a:xfrm>
              <a:off x="2980662" y="4039737"/>
              <a:ext cx="2286000" cy="1912370"/>
            </a:xfrm>
            <a:prstGeom prst="rect">
              <a:avLst/>
            </a:prstGeom>
            <a:noFill/>
          </p:spPr>
        </p:pic>
      </p:grpSp>
      <p:pic>
        <p:nvPicPr>
          <p:cNvPr id="7" name="图片 6"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9" name="文本框 3"/>
          <p:cNvSpPr txBox="1"/>
          <p:nvPr/>
        </p:nvSpPr>
        <p:spPr>
          <a:xfrm>
            <a:off x="8925636" y="96168"/>
            <a:ext cx="307302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测量工具介绍</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14" name="组合 13"/>
          <p:cNvGrpSpPr/>
          <p:nvPr/>
        </p:nvGrpSpPr>
        <p:grpSpPr>
          <a:xfrm>
            <a:off x="632346" y="805218"/>
            <a:ext cx="5836693" cy="5533957"/>
            <a:chOff x="632346" y="805218"/>
            <a:chExt cx="5836693" cy="5533957"/>
          </a:xfrm>
        </p:grpSpPr>
        <p:pic>
          <p:nvPicPr>
            <p:cNvPr id="15361" name="Picture 1" descr="F:\工程技术部\测量工具\红外线测温仪1.jpg"/>
            <p:cNvPicPr>
              <a:picLocks noChangeAspect="1" noChangeArrowheads="1"/>
            </p:cNvPicPr>
            <p:nvPr/>
          </p:nvPicPr>
          <p:blipFill>
            <a:blip r:embed="rId1" cstate="print"/>
            <a:srcRect/>
            <a:stretch>
              <a:fillRect/>
            </a:stretch>
          </p:blipFill>
          <p:spPr bwMode="auto">
            <a:xfrm>
              <a:off x="693193" y="805218"/>
              <a:ext cx="2786988" cy="5160474"/>
            </a:xfrm>
            <a:prstGeom prst="rect">
              <a:avLst/>
            </a:prstGeom>
            <a:noFill/>
          </p:spPr>
        </p:pic>
        <p:pic>
          <p:nvPicPr>
            <p:cNvPr id="15362" name="Picture 2" descr="F:\工程技术部\测量工具\红外线测温仪2.jpg"/>
            <p:cNvPicPr>
              <a:picLocks noChangeAspect="1" noChangeArrowheads="1"/>
            </p:cNvPicPr>
            <p:nvPr/>
          </p:nvPicPr>
          <p:blipFill>
            <a:blip r:embed="rId2" cstate="print"/>
            <a:srcRect/>
            <a:stretch>
              <a:fillRect/>
            </a:stretch>
          </p:blipFill>
          <p:spPr bwMode="auto">
            <a:xfrm>
              <a:off x="3613811" y="832510"/>
              <a:ext cx="2855228" cy="5145209"/>
            </a:xfrm>
            <a:prstGeom prst="rect">
              <a:avLst/>
            </a:prstGeom>
            <a:noFill/>
          </p:spPr>
        </p:pic>
        <p:sp>
          <p:nvSpPr>
            <p:cNvPr id="16" name="矩形 15"/>
            <p:cNvSpPr/>
            <p:nvPr/>
          </p:nvSpPr>
          <p:spPr>
            <a:xfrm>
              <a:off x="632346" y="5969843"/>
              <a:ext cx="5495499" cy="369332"/>
            </a:xfrm>
            <a:prstGeom prst="rect">
              <a:avLst/>
            </a:prstGeom>
          </p:spPr>
          <p:txBody>
            <a:bodyPr wrap="square">
              <a:spAutoFit/>
            </a:bodyPr>
            <a:lstStyle/>
            <a:p>
              <a:pPr lvl="0" indent="358775" algn="ctr" eaLnBrk="0" fontAlgn="base" hangingPunct="0">
                <a:spcBef>
                  <a:spcPct val="0"/>
                </a:spcBef>
                <a:spcAft>
                  <a:spcPct val="0"/>
                </a:spcAft>
              </a:pPr>
              <a:r>
                <a:rPr lang="zh-CN" altLang="en-US" b="1" dirty="0" smtClean="0">
                  <a:latin typeface="微软雅黑" panose="020B0503020204020204" pitchFamily="34" charset="-122"/>
                  <a:ea typeface="微软雅黑" panose="020B0503020204020204" pitchFamily="34" charset="-122"/>
                  <a:cs typeface="宋体" panose="02010600030101010101" pitchFamily="2" charset="-122"/>
                </a:rPr>
                <a:t>红外线测温仪</a:t>
              </a:r>
              <a:endParaRPr lang="zh-CN" altLang="zh-CN" b="1" dirty="0" smtClean="0">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1" name="矩形 20"/>
          <p:cNvSpPr/>
          <p:nvPr/>
        </p:nvSpPr>
        <p:spPr>
          <a:xfrm>
            <a:off x="11218458" y="1060692"/>
            <a:ext cx="777923" cy="4247317"/>
          </a:xfrm>
          <a:prstGeom prst="rect">
            <a:avLst/>
          </a:prstGeom>
        </p:spPr>
        <p:txBody>
          <a:bodyPr wrap="square">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两种测温仪的</a:t>
            </a:r>
            <a:r>
              <a:rPr lang="zh-CN" altLang="zh-CN" b="1" dirty="0" smtClean="0">
                <a:solidFill>
                  <a:srgbClr val="0070C0"/>
                </a:solidFill>
                <a:latin typeface="微软雅黑" panose="020B0503020204020204" pitchFamily="34" charset="-122"/>
                <a:ea typeface="微软雅黑" panose="020B0503020204020204" pitchFamily="34" charset="-122"/>
              </a:rPr>
              <a:t>具体使用方法，详见购买</a:t>
            </a:r>
            <a:r>
              <a:rPr lang="zh-CN" altLang="en-US" b="1" dirty="0" smtClean="0">
                <a:solidFill>
                  <a:srgbClr val="0070C0"/>
                </a:solidFill>
                <a:latin typeface="微软雅黑" panose="020B0503020204020204" pitchFamily="34" charset="-122"/>
                <a:ea typeface="微软雅黑" panose="020B0503020204020204" pitchFamily="34" charset="-122"/>
              </a:rPr>
              <a:t>测温仪</a:t>
            </a:r>
            <a:r>
              <a:rPr lang="zh-CN" altLang="zh-CN" b="1" dirty="0" smtClean="0">
                <a:solidFill>
                  <a:srgbClr val="0070C0"/>
                </a:solidFill>
                <a:latin typeface="微软雅黑" panose="020B0503020204020204" pitchFamily="34" charset="-122"/>
                <a:ea typeface="微软雅黑" panose="020B0503020204020204" pitchFamily="34" charset="-122"/>
              </a:rPr>
              <a:t>时随附</a:t>
            </a:r>
            <a:r>
              <a:rPr lang="zh-CN" altLang="en-US" b="1" dirty="0" smtClean="0">
                <a:solidFill>
                  <a:srgbClr val="0070C0"/>
                </a:solidFill>
                <a:latin typeface="微软雅黑" panose="020B0503020204020204" pitchFamily="34" charset="-122"/>
                <a:ea typeface="微软雅黑" panose="020B0503020204020204" pitchFamily="34" charset="-122"/>
              </a:rPr>
              <a:t>的</a:t>
            </a:r>
            <a:r>
              <a:rPr lang="zh-CN" altLang="zh-CN" b="1" dirty="0" smtClean="0">
                <a:solidFill>
                  <a:srgbClr val="0070C0"/>
                </a:solidFill>
                <a:latin typeface="微软雅黑" panose="020B0503020204020204" pitchFamily="34" charset="-122"/>
                <a:ea typeface="微软雅黑" panose="020B0503020204020204" pitchFamily="34" charset="-122"/>
              </a:rPr>
              <a:t>“使用说明书”</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23" name="矩形 22"/>
          <p:cNvSpPr/>
          <p:nvPr/>
        </p:nvSpPr>
        <p:spPr>
          <a:xfrm>
            <a:off x="6537277" y="855976"/>
            <a:ext cx="1241947" cy="5355312"/>
          </a:xfrm>
          <a:prstGeom prst="rect">
            <a:avLst/>
          </a:prstGeom>
        </p:spPr>
        <p:txBody>
          <a:bodyPr wrap="square">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使用红外线测温仪时应距离测量物体</a:t>
            </a:r>
            <a:r>
              <a:rPr lang="en-US" altLang="zh-CN" b="1" dirty="0" smtClean="0">
                <a:solidFill>
                  <a:srgbClr val="0070C0"/>
                </a:solidFill>
                <a:latin typeface="微软雅黑" panose="020B0503020204020204" pitchFamily="34" charset="-122"/>
                <a:ea typeface="微软雅黑" panose="020B0503020204020204" pitchFamily="34" charset="-122"/>
              </a:rPr>
              <a:t>15</a:t>
            </a:r>
            <a:r>
              <a:rPr lang="zh-CN" altLang="en-US" b="1" dirty="0" smtClean="0">
                <a:solidFill>
                  <a:srgbClr val="0070C0"/>
                </a:solidFill>
                <a:latin typeface="微软雅黑" panose="020B0503020204020204" pitchFamily="34" charset="-122"/>
                <a:ea typeface="微软雅黑" panose="020B0503020204020204" pitchFamily="34" charset="-122"/>
              </a:rPr>
              <a:t>到</a:t>
            </a:r>
            <a:r>
              <a:rPr lang="en-US" altLang="zh-CN" b="1" dirty="0" smtClean="0">
                <a:solidFill>
                  <a:srgbClr val="0070C0"/>
                </a:solidFill>
                <a:latin typeface="微软雅黑" panose="020B0503020204020204" pitchFamily="34" charset="-122"/>
                <a:ea typeface="微软雅黑" panose="020B0503020204020204" pitchFamily="34" charset="-122"/>
              </a:rPr>
              <a:t>20</a:t>
            </a:r>
            <a:r>
              <a:rPr lang="zh-CN" altLang="en-US" b="1" dirty="0" smtClean="0">
                <a:solidFill>
                  <a:srgbClr val="0070C0"/>
                </a:solidFill>
                <a:latin typeface="微软雅黑" panose="020B0503020204020204" pitchFamily="34" charset="-122"/>
                <a:ea typeface="微软雅黑" panose="020B0503020204020204" pitchFamily="34" charset="-122"/>
              </a:rPr>
              <a:t>厘米，由于测量物体通常情况下是高温测量（</a:t>
            </a:r>
            <a:r>
              <a:rPr lang="en-US" altLang="zh-CN" b="1" dirty="0" smtClean="0">
                <a:solidFill>
                  <a:srgbClr val="0070C0"/>
                </a:solidFill>
                <a:latin typeface="微软雅黑" panose="020B0503020204020204" pitchFamily="34" charset="-122"/>
                <a:ea typeface="微软雅黑" panose="020B0503020204020204" pitchFamily="34" charset="-122"/>
              </a:rPr>
              <a:t>200℃</a:t>
            </a:r>
            <a:r>
              <a:rPr lang="zh-CN" altLang="en-US" b="1" dirty="0" smtClean="0">
                <a:solidFill>
                  <a:srgbClr val="0070C0"/>
                </a:solidFill>
                <a:latin typeface="微软雅黑" panose="020B0503020204020204" pitchFamily="34" charset="-122"/>
                <a:ea typeface="微软雅黑" panose="020B0503020204020204" pitchFamily="34" charset="-122"/>
              </a:rPr>
              <a:t>以内），太近容易受伤，太远则误差太大。温度过高时适当调整测量距离。</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12" name="文本框 5"/>
          <p:cNvSpPr txBox="1"/>
          <p:nvPr/>
        </p:nvSpPr>
        <p:spPr>
          <a:xfrm>
            <a:off x="4757704" y="40944"/>
            <a:ext cx="143838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基础篇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grpSp>
        <p:nvGrpSpPr>
          <p:cNvPr id="15" name="组合 14"/>
          <p:cNvGrpSpPr/>
          <p:nvPr/>
        </p:nvGrpSpPr>
        <p:grpSpPr>
          <a:xfrm>
            <a:off x="7779224" y="805219"/>
            <a:ext cx="3439236" cy="5454344"/>
            <a:chOff x="7779224" y="805219"/>
            <a:chExt cx="3439236" cy="5454344"/>
          </a:xfrm>
        </p:grpSpPr>
        <p:sp>
          <p:nvSpPr>
            <p:cNvPr id="19" name="矩形 18"/>
            <p:cNvSpPr/>
            <p:nvPr/>
          </p:nvSpPr>
          <p:spPr>
            <a:xfrm>
              <a:off x="7874758" y="5890231"/>
              <a:ext cx="3289110" cy="369332"/>
            </a:xfrm>
            <a:prstGeom prst="rect">
              <a:avLst/>
            </a:prstGeom>
          </p:spPr>
          <p:txBody>
            <a:bodyPr wrap="square">
              <a:spAutoFit/>
            </a:bodyPr>
            <a:lstStyle/>
            <a:p>
              <a:pPr lvl="0" indent="358775" algn="ctr" eaLnBrk="0" fontAlgn="base" hangingPunct="0">
                <a:spcBef>
                  <a:spcPct val="0"/>
                </a:spcBef>
                <a:spcAft>
                  <a:spcPct val="0"/>
                </a:spcAft>
              </a:pPr>
              <a:r>
                <a:rPr lang="zh-CN" altLang="en-US" b="1" dirty="0" smtClean="0">
                  <a:latin typeface="微软雅黑" panose="020B0503020204020204" pitchFamily="34" charset="-122"/>
                  <a:ea typeface="微软雅黑" panose="020B0503020204020204" pitchFamily="34" charset="-122"/>
                  <a:cs typeface="宋体" panose="02010600030101010101" pitchFamily="2" charset="-122"/>
                </a:rPr>
                <a:t>热电偶测温仪</a:t>
              </a:r>
              <a:endParaRPr lang="zh-CN" altLang="zh-CN" b="1" dirty="0" smtClean="0">
                <a:latin typeface="微软雅黑" panose="020B0503020204020204" pitchFamily="34" charset="-122"/>
                <a:ea typeface="微软雅黑" panose="020B0503020204020204" pitchFamily="34" charset="-122"/>
                <a:cs typeface="宋体" panose="02010600030101010101" pitchFamily="2" charset="-122"/>
              </a:endParaRPr>
            </a:p>
          </p:txBody>
        </p:sp>
        <p:pic>
          <p:nvPicPr>
            <p:cNvPr id="41985" name="Picture 1"/>
            <p:cNvPicPr>
              <a:picLocks noChangeAspect="1" noChangeArrowheads="1"/>
            </p:cNvPicPr>
            <p:nvPr/>
          </p:nvPicPr>
          <p:blipFill>
            <a:blip r:embed="rId3" cstate="print"/>
            <a:srcRect/>
            <a:stretch>
              <a:fillRect/>
            </a:stretch>
          </p:blipFill>
          <p:spPr bwMode="auto">
            <a:xfrm>
              <a:off x="7779224" y="805219"/>
              <a:ext cx="3439236" cy="5049672"/>
            </a:xfrm>
            <a:prstGeom prst="rect">
              <a:avLst/>
            </a:prstGeom>
            <a:noFill/>
            <a:ln w="9525">
              <a:noFill/>
              <a:miter lim="800000"/>
              <a:headEnd/>
              <a:tailEnd/>
            </a:ln>
            <a:effectLst/>
          </p:spPr>
        </p:pic>
      </p:grpSp>
      <p:pic>
        <p:nvPicPr>
          <p:cNvPr id="7" name="图片 6" descr="微信图片_20211104152108"/>
          <p:cNvPicPr>
            <a:picLocks noChangeAspect="1"/>
          </p:cNvPicPr>
          <p:nvPr/>
        </p:nvPicPr>
        <p:blipFill>
          <a:blip r:embed="rId4"/>
          <a:srcRect l="28639" t="27676" r="28653" b="27148"/>
          <a:stretch>
            <a:fillRect/>
          </a:stretch>
        </p:blipFill>
        <p:spPr>
          <a:xfrm>
            <a:off x="323215" y="88900"/>
            <a:ext cx="741045" cy="588010"/>
          </a:xfrm>
          <a:prstGeom prst="rect">
            <a:avLst/>
          </a:prstGeom>
        </p:spPr>
      </p:pic>
    </p:spTree>
    <p:custDataLst>
      <p:tags r:id="rId5"/>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10" name="矩形 9"/>
          <p:cNvSpPr/>
          <p:nvPr/>
        </p:nvSpPr>
        <p:spPr>
          <a:xfrm>
            <a:off x="286603" y="892876"/>
            <a:ext cx="4299045" cy="369332"/>
          </a:xfrm>
          <a:prstGeom prst="rect">
            <a:avLst/>
          </a:prstGeom>
        </p:spPr>
        <p:txBody>
          <a:bodyPr wrap="square">
            <a:spAutoFit/>
          </a:bodyPr>
          <a:lstStyle/>
          <a:p>
            <a:pPr lvl="0" indent="358775" eaLnBrk="0" fontAlgn="base" hangingPunct="0">
              <a:spcBef>
                <a:spcPct val="0"/>
              </a:spcBef>
              <a:spcAft>
                <a:spcPct val="0"/>
              </a:spcAft>
            </a:pPr>
            <a:r>
              <a:rPr lang="zh-CN" altLang="en-US" b="1" dirty="0" smtClean="0">
                <a:latin typeface="微软雅黑" panose="020B0503020204020204" pitchFamily="34" charset="-122"/>
                <a:ea typeface="微软雅黑" panose="020B0503020204020204" pitchFamily="34" charset="-122"/>
                <a:cs typeface="宋体" panose="02010600030101010101" pitchFamily="2" charset="-122"/>
              </a:rPr>
              <a:t>米尺（</a:t>
            </a:r>
            <a:r>
              <a:rPr lang="en-US" altLang="zh-CN" b="1" dirty="0" smtClean="0">
                <a:latin typeface="微软雅黑" panose="020B0503020204020204" pitchFamily="34" charset="-122"/>
                <a:ea typeface="微软雅黑" panose="020B0503020204020204" pitchFamily="34" charset="-122"/>
                <a:cs typeface="宋体" panose="02010600030101010101" pitchFamily="2" charset="-122"/>
              </a:rPr>
              <a:t>3~5</a:t>
            </a:r>
            <a:r>
              <a:rPr lang="zh-CN" altLang="en-US" b="1" dirty="0" smtClean="0">
                <a:latin typeface="微软雅黑" panose="020B0503020204020204" pitchFamily="34" charset="-122"/>
                <a:ea typeface="微软雅黑" panose="020B0503020204020204" pitchFamily="34" charset="-122"/>
                <a:cs typeface="宋体" panose="02010600030101010101" pitchFamily="2" charset="-122"/>
              </a:rPr>
              <a:t>米卷尺、</a:t>
            </a:r>
            <a:r>
              <a:rPr lang="en-US" altLang="zh-CN" b="1" dirty="0" smtClean="0">
                <a:latin typeface="微软雅黑" panose="020B0503020204020204" pitchFamily="34" charset="-122"/>
                <a:ea typeface="微软雅黑" panose="020B0503020204020204" pitchFamily="34" charset="-122"/>
                <a:cs typeface="宋体" panose="02010600030101010101" pitchFamily="2" charset="-122"/>
              </a:rPr>
              <a:t>30</a:t>
            </a:r>
            <a:r>
              <a:rPr lang="zh-CN" altLang="en-US" b="1" dirty="0" smtClean="0">
                <a:latin typeface="微软雅黑" panose="020B0503020204020204" pitchFamily="34" charset="-122"/>
                <a:ea typeface="微软雅黑" panose="020B0503020204020204" pitchFamily="34" charset="-122"/>
                <a:cs typeface="宋体" panose="02010600030101010101" pitchFamily="2" charset="-122"/>
              </a:rPr>
              <a:t>米以上皮尺）</a:t>
            </a:r>
            <a:endParaRPr lang="en-US" altLang="zh-CN" b="1" dirty="0" smtClean="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9" name="组合 18"/>
          <p:cNvGrpSpPr/>
          <p:nvPr/>
        </p:nvGrpSpPr>
        <p:grpSpPr>
          <a:xfrm>
            <a:off x="723331" y="1345985"/>
            <a:ext cx="3343701" cy="5245883"/>
            <a:chOff x="723331" y="1345985"/>
            <a:chExt cx="3343701" cy="5245883"/>
          </a:xfrm>
        </p:grpSpPr>
        <p:pic>
          <p:nvPicPr>
            <p:cNvPr id="13314" name="Picture 2" descr="http://p3.so.qhimgs1.com/bdr/_240_/t01c36bad135bd52263.jpg"/>
            <p:cNvPicPr>
              <a:picLocks noChangeAspect="1" noChangeArrowheads="1"/>
            </p:cNvPicPr>
            <p:nvPr/>
          </p:nvPicPr>
          <p:blipFill>
            <a:blip r:embed="rId1" cstate="print"/>
            <a:srcRect/>
            <a:stretch>
              <a:fillRect/>
            </a:stretch>
          </p:blipFill>
          <p:spPr bwMode="auto">
            <a:xfrm>
              <a:off x="1315635" y="1345985"/>
              <a:ext cx="2286000" cy="2286001"/>
            </a:xfrm>
            <a:prstGeom prst="rect">
              <a:avLst/>
            </a:prstGeom>
            <a:noFill/>
          </p:spPr>
        </p:pic>
        <p:pic>
          <p:nvPicPr>
            <p:cNvPr id="11" name="图片 10" descr="F:\工程技术部\测量工具\皮尺.jpg"/>
            <p:cNvPicPr/>
            <p:nvPr/>
          </p:nvPicPr>
          <p:blipFill>
            <a:blip r:embed="rId2" cstate="print"/>
            <a:srcRect/>
            <a:stretch>
              <a:fillRect/>
            </a:stretch>
          </p:blipFill>
          <p:spPr bwMode="auto">
            <a:xfrm>
              <a:off x="723331" y="3562065"/>
              <a:ext cx="3343701" cy="3029803"/>
            </a:xfrm>
            <a:prstGeom prst="rect">
              <a:avLst/>
            </a:prstGeom>
            <a:noFill/>
            <a:ln w="9525">
              <a:noFill/>
              <a:miter lim="800000"/>
              <a:headEnd/>
              <a:tailEnd/>
            </a:ln>
          </p:spPr>
        </p:pic>
      </p:grpSp>
      <p:sp>
        <p:nvSpPr>
          <p:cNvPr id="12" name="矩形 11"/>
          <p:cNvSpPr/>
          <p:nvPr/>
        </p:nvSpPr>
        <p:spPr>
          <a:xfrm>
            <a:off x="5063320" y="867855"/>
            <a:ext cx="2019868" cy="369332"/>
          </a:xfrm>
          <a:prstGeom prst="rect">
            <a:avLst/>
          </a:prstGeom>
        </p:spPr>
        <p:txBody>
          <a:bodyPr wrap="square">
            <a:spAutoFit/>
          </a:bodyPr>
          <a:lstStyle/>
          <a:p>
            <a:pPr lvl="0" indent="358775" eaLnBrk="0" fontAlgn="base" hangingPunct="0">
              <a:spcBef>
                <a:spcPct val="0"/>
              </a:spcBef>
              <a:spcAft>
                <a:spcPct val="0"/>
              </a:spcAft>
            </a:pPr>
            <a:r>
              <a:rPr lang="zh-CN" altLang="en-US" b="1" dirty="0" smtClean="0">
                <a:latin typeface="微软雅黑" panose="020B0503020204020204" pitchFamily="34" charset="-122"/>
                <a:ea typeface="微软雅黑" panose="020B0503020204020204" pitchFamily="34" charset="-122"/>
                <a:cs typeface="宋体" panose="02010600030101010101" pitchFamily="2" charset="-122"/>
              </a:rPr>
              <a:t>激光测距仪</a:t>
            </a:r>
            <a:endParaRPr lang="en-US" altLang="zh-CN" b="1" dirty="0" smtClean="0">
              <a:latin typeface="微软雅黑" panose="020B0503020204020204" pitchFamily="34" charset="-122"/>
              <a:ea typeface="微软雅黑" panose="020B0503020204020204" pitchFamily="34" charset="-122"/>
              <a:cs typeface="宋体" panose="02010600030101010101" pitchFamily="2" charset="-122"/>
            </a:endParaRPr>
          </a:p>
        </p:txBody>
      </p:sp>
      <p:pic>
        <p:nvPicPr>
          <p:cNvPr id="13" name="图片 12" descr="C:\Users\Administrator\AppData\Local\Microsoft\Windows\Temporary Internet Files\Content.Word\激光测距仪.jpg"/>
          <p:cNvPicPr/>
          <p:nvPr/>
        </p:nvPicPr>
        <p:blipFill>
          <a:blip r:embed="rId3" cstate="print"/>
          <a:srcRect/>
          <a:stretch>
            <a:fillRect/>
          </a:stretch>
        </p:blipFill>
        <p:spPr bwMode="auto">
          <a:xfrm>
            <a:off x="4558352" y="1255594"/>
            <a:ext cx="2961564" cy="4312693"/>
          </a:xfrm>
          <a:prstGeom prst="rect">
            <a:avLst/>
          </a:prstGeom>
          <a:noFill/>
          <a:ln w="9525">
            <a:noFill/>
            <a:miter lim="800000"/>
            <a:headEnd/>
            <a:tailEnd/>
          </a:ln>
        </p:spPr>
      </p:pic>
      <p:sp>
        <p:nvSpPr>
          <p:cNvPr id="14" name="矩形 13"/>
          <p:cNvSpPr/>
          <p:nvPr/>
        </p:nvSpPr>
        <p:spPr>
          <a:xfrm>
            <a:off x="4490113" y="5632692"/>
            <a:ext cx="3138985" cy="874407"/>
          </a:xfrm>
          <a:prstGeom prst="rect">
            <a:avLst/>
          </a:prstGeom>
        </p:spPr>
        <p:txBody>
          <a:bodyPr wrap="square">
            <a:spAutoFit/>
          </a:bodyPr>
          <a:lstStyle/>
          <a:p>
            <a:pPr>
              <a:lnSpc>
                <a:spcPct val="150000"/>
              </a:lnSpc>
            </a:pPr>
            <a:r>
              <a:rPr lang="zh-CN" altLang="zh-CN" b="1" dirty="0" smtClean="0">
                <a:solidFill>
                  <a:srgbClr val="0070C0"/>
                </a:solidFill>
                <a:latin typeface="微软雅黑" panose="020B0503020204020204" pitchFamily="34" charset="-122"/>
                <a:ea typeface="微软雅黑" panose="020B0503020204020204" pitchFamily="34" charset="-122"/>
              </a:rPr>
              <a:t>具体使用方法，详见购买</a:t>
            </a:r>
            <a:r>
              <a:rPr lang="zh-CN" altLang="en-US" b="1" dirty="0" smtClean="0">
                <a:solidFill>
                  <a:srgbClr val="0070C0"/>
                </a:solidFill>
                <a:latin typeface="微软雅黑" panose="020B0503020204020204" pitchFamily="34" charset="-122"/>
                <a:ea typeface="微软雅黑" panose="020B0503020204020204" pitchFamily="34" charset="-122"/>
              </a:rPr>
              <a:t>测距仪</a:t>
            </a:r>
            <a:r>
              <a:rPr lang="zh-CN" altLang="zh-CN" b="1" dirty="0" smtClean="0">
                <a:solidFill>
                  <a:srgbClr val="0070C0"/>
                </a:solidFill>
                <a:latin typeface="微软雅黑" panose="020B0503020204020204" pitchFamily="34" charset="-122"/>
                <a:ea typeface="微软雅黑" panose="020B0503020204020204" pitchFamily="34" charset="-122"/>
              </a:rPr>
              <a:t>时随附</a:t>
            </a:r>
            <a:r>
              <a:rPr lang="zh-CN" altLang="en-US" b="1" dirty="0" smtClean="0">
                <a:solidFill>
                  <a:srgbClr val="0070C0"/>
                </a:solidFill>
                <a:latin typeface="微软雅黑" panose="020B0503020204020204" pitchFamily="34" charset="-122"/>
                <a:ea typeface="微软雅黑" panose="020B0503020204020204" pitchFamily="34" charset="-122"/>
              </a:rPr>
              <a:t>的</a:t>
            </a:r>
            <a:r>
              <a:rPr lang="zh-CN" altLang="zh-CN" b="1" dirty="0" smtClean="0">
                <a:solidFill>
                  <a:srgbClr val="0070C0"/>
                </a:solidFill>
                <a:latin typeface="微软雅黑" panose="020B0503020204020204" pitchFamily="34" charset="-122"/>
                <a:ea typeface="微软雅黑" panose="020B0503020204020204" pitchFamily="34" charset="-122"/>
              </a:rPr>
              <a:t>“使用说明书”</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15" name="矩形 14"/>
          <p:cNvSpPr/>
          <p:nvPr/>
        </p:nvSpPr>
        <p:spPr>
          <a:xfrm>
            <a:off x="7963216" y="3626470"/>
            <a:ext cx="3309835" cy="3000821"/>
          </a:xfrm>
          <a:prstGeom prst="rect">
            <a:avLst/>
          </a:prstGeom>
        </p:spPr>
        <p:txBody>
          <a:bodyPr wrap="square">
            <a:spAutoFit/>
          </a:bodyPr>
          <a:lstStyle/>
          <a:p>
            <a:pPr>
              <a:lnSpc>
                <a:spcPct val="150000"/>
              </a:lnSpc>
            </a:pPr>
            <a:r>
              <a:rPr lang="zh-CN" altLang="en-US" b="1" dirty="0" smtClean="0">
                <a:solidFill>
                  <a:srgbClr val="0070C0"/>
                </a:solidFill>
                <a:latin typeface="微软雅黑" panose="020B0503020204020204" pitchFamily="34" charset="-122"/>
                <a:ea typeface="微软雅黑" panose="020B0503020204020204" pitchFamily="34" charset="-122"/>
              </a:rPr>
              <a:t>激光测距仪主要用于室内测量，室外测量时应在背光处使用；皮尺主要用于室外长距离测量；卷尺主要用于随时短距离测量。探针用于测量原保温材料厚度及检测节能施工后的无机复合绝热乳膏的施工厚度。</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16" name="矩形 15"/>
          <p:cNvSpPr/>
          <p:nvPr/>
        </p:nvSpPr>
        <p:spPr>
          <a:xfrm>
            <a:off x="8600365" y="870130"/>
            <a:ext cx="2413378" cy="369332"/>
          </a:xfrm>
          <a:prstGeom prst="rect">
            <a:avLst/>
          </a:prstGeom>
        </p:spPr>
        <p:txBody>
          <a:bodyPr wrap="square">
            <a:spAutoFit/>
          </a:bodyPr>
          <a:lstStyle/>
          <a:p>
            <a:pPr lvl="0" indent="358775" algn="ctr" eaLnBrk="0" fontAlgn="base" hangingPunct="0">
              <a:spcBef>
                <a:spcPct val="0"/>
              </a:spcBef>
              <a:spcAft>
                <a:spcPct val="0"/>
              </a:spcAft>
            </a:pPr>
            <a:r>
              <a:rPr lang="zh-CN" altLang="en-US" b="1" dirty="0" smtClean="0">
                <a:latin typeface="微软雅黑" panose="020B0503020204020204" pitchFamily="34" charset="-122"/>
                <a:ea typeface="微软雅黑" panose="020B0503020204020204" pitchFamily="34" charset="-122"/>
                <a:cs typeface="宋体" panose="02010600030101010101" pitchFamily="2" charset="-122"/>
              </a:rPr>
              <a:t>探针（自制工具）</a:t>
            </a:r>
            <a:endParaRPr lang="en-US" altLang="zh-CN" b="1" dirty="0" smtClean="0">
              <a:latin typeface="微软雅黑" panose="020B0503020204020204" pitchFamily="34" charset="-122"/>
              <a:ea typeface="微软雅黑" panose="020B0503020204020204" pitchFamily="34" charset="-122"/>
              <a:cs typeface="宋体" panose="02010600030101010101" pitchFamily="2" charset="-122"/>
            </a:endParaRPr>
          </a:p>
        </p:txBody>
      </p:sp>
      <p:pic>
        <p:nvPicPr>
          <p:cNvPr id="17" name="图片 16" descr="F:\工程技术部\测量工具\探针.jpg"/>
          <p:cNvPicPr/>
          <p:nvPr/>
        </p:nvPicPr>
        <p:blipFill>
          <a:blip r:embed="rId4" cstate="print"/>
          <a:srcRect/>
          <a:stretch>
            <a:fillRect/>
          </a:stretch>
        </p:blipFill>
        <p:spPr bwMode="auto">
          <a:xfrm>
            <a:off x="8115655" y="1231551"/>
            <a:ext cx="3057525" cy="2293144"/>
          </a:xfrm>
          <a:prstGeom prst="rect">
            <a:avLst/>
          </a:prstGeom>
          <a:noFill/>
          <a:ln w="9525">
            <a:noFill/>
            <a:miter lim="800000"/>
            <a:headEnd/>
            <a:tailEnd/>
          </a:ln>
        </p:spPr>
      </p:pic>
      <p:sp>
        <p:nvSpPr>
          <p:cNvPr id="20" name="文本框 3"/>
          <p:cNvSpPr txBox="1"/>
          <p:nvPr/>
        </p:nvSpPr>
        <p:spPr>
          <a:xfrm>
            <a:off x="8925636" y="96168"/>
            <a:ext cx="307302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测量工具介绍</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21" name="文本框 5"/>
          <p:cNvSpPr txBox="1"/>
          <p:nvPr/>
        </p:nvSpPr>
        <p:spPr>
          <a:xfrm>
            <a:off x="4757704" y="40944"/>
            <a:ext cx="143838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基础篇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5"/>
          <a:srcRect l="28639" t="27676" r="28653" b="27148"/>
          <a:stretch>
            <a:fillRect/>
          </a:stretch>
        </p:blipFill>
        <p:spPr>
          <a:xfrm>
            <a:off x="323215" y="88900"/>
            <a:ext cx="741045" cy="588010"/>
          </a:xfrm>
          <a:prstGeom prst="rect">
            <a:avLst/>
          </a:prstGeom>
        </p:spPr>
      </p:pic>
    </p:spTree>
    <p:custDataLst>
      <p:tags r:id="rId6"/>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6" name="文本框 5"/>
          <p:cNvSpPr txBox="1"/>
          <p:nvPr/>
        </p:nvSpPr>
        <p:spPr>
          <a:xfrm>
            <a:off x="7833815" y="85090"/>
            <a:ext cx="4012746"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工程技术部工作流程</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49153" name="Rectangle 1"/>
          <p:cNvSpPr>
            <a:spLocks noChangeArrowheads="1"/>
          </p:cNvSpPr>
          <p:nvPr/>
        </p:nvSpPr>
        <p:spPr bwMode="auto">
          <a:xfrm>
            <a:off x="409433" y="940422"/>
            <a:ext cx="5227092" cy="46166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zh-CN" sz="24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数据采集、节能效益评估方案流程</a:t>
            </a:r>
            <a:endParaRPr kumimoji="0" lang="zh-CN" sz="2400" b="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49154" name="Group 2"/>
          <p:cNvGrpSpPr/>
          <p:nvPr/>
        </p:nvGrpSpPr>
        <p:grpSpPr bwMode="auto">
          <a:xfrm>
            <a:off x="464024" y="1774209"/>
            <a:ext cx="11109277" cy="4045566"/>
            <a:chOff x="1753" y="4810"/>
            <a:chExt cx="14576" cy="4429"/>
          </a:xfrm>
        </p:grpSpPr>
        <p:sp>
          <p:nvSpPr>
            <p:cNvPr id="49155" name="Rectangle 3"/>
            <p:cNvSpPr>
              <a:spLocks noChangeArrowheads="1"/>
            </p:cNvSpPr>
            <p:nvPr/>
          </p:nvSpPr>
          <p:spPr bwMode="auto">
            <a:xfrm>
              <a:off x="10660" y="6444"/>
              <a:ext cx="678" cy="600"/>
            </a:xfrm>
            <a:prstGeom prst="rect">
              <a:avLst/>
            </a:prstGeom>
            <a:solidFill>
              <a:srgbClr val="FFFFFF">
                <a:alpha val="0"/>
              </a:srgbClr>
            </a:solidFill>
            <a:ln w="12700">
              <a:no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NG</a:t>
              </a:r>
              <a:endParaRPr kumimoji="0" lang="zh-CN" altLang="zh-CN" sz="16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9156" name="AutoShape 4"/>
            <p:cNvSpPr>
              <a:spLocks noChangeArrowheads="1"/>
            </p:cNvSpPr>
            <p:nvPr/>
          </p:nvSpPr>
          <p:spPr bwMode="auto">
            <a:xfrm>
              <a:off x="1753" y="5163"/>
              <a:ext cx="1417" cy="1060"/>
            </a:xfrm>
            <a:prstGeom prst="flowChartDocument">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信息报备表</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9157" name="AutoShape 5"/>
            <p:cNvCxnSpPr>
              <a:cxnSpLocks noChangeShapeType="1"/>
            </p:cNvCxnSpPr>
            <p:nvPr/>
          </p:nvCxnSpPr>
          <p:spPr bwMode="auto">
            <a:xfrm>
              <a:off x="3170" y="5693"/>
              <a:ext cx="654" cy="0"/>
            </a:xfrm>
            <a:prstGeom prst="straightConnector1">
              <a:avLst/>
            </a:prstGeom>
            <a:noFill/>
            <a:ln w="25400">
              <a:solidFill>
                <a:srgbClr val="000000"/>
              </a:solidFill>
              <a:miter lim="800000"/>
              <a:tailEnd type="arrow" w="sm" len="lg"/>
            </a:ln>
          </p:spPr>
        </p:cxnSp>
        <p:sp>
          <p:nvSpPr>
            <p:cNvPr id="49158" name="AutoShape 6"/>
            <p:cNvSpPr>
              <a:spLocks noChangeArrowheads="1"/>
            </p:cNvSpPr>
            <p:nvPr/>
          </p:nvSpPr>
          <p:spPr bwMode="auto">
            <a:xfrm>
              <a:off x="3777" y="5053"/>
              <a:ext cx="1244" cy="1279"/>
            </a:xfrm>
            <a:prstGeom prst="flowChartProcess">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现场数据测量采集</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9159" name="AutoShape 7"/>
            <p:cNvSpPr>
              <a:spLocks noChangeArrowheads="1"/>
            </p:cNvSpPr>
            <p:nvPr/>
          </p:nvSpPr>
          <p:spPr bwMode="auto">
            <a:xfrm>
              <a:off x="5686" y="4810"/>
              <a:ext cx="1664" cy="1742"/>
            </a:xfrm>
            <a:prstGeom prst="flowChartMultidocument">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现场测量数据记录表</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9160" name="AutoShape 8"/>
            <p:cNvCxnSpPr>
              <a:cxnSpLocks noChangeShapeType="1"/>
            </p:cNvCxnSpPr>
            <p:nvPr/>
          </p:nvCxnSpPr>
          <p:spPr bwMode="auto">
            <a:xfrm>
              <a:off x="5032" y="5671"/>
              <a:ext cx="654" cy="0"/>
            </a:xfrm>
            <a:prstGeom prst="straightConnector1">
              <a:avLst/>
            </a:prstGeom>
            <a:noFill/>
            <a:ln w="25400">
              <a:solidFill>
                <a:srgbClr val="000000"/>
              </a:solidFill>
              <a:miter lim="800000"/>
              <a:tailEnd type="arrow" w="sm" len="lg"/>
            </a:ln>
          </p:spPr>
        </p:cxnSp>
        <p:cxnSp>
          <p:nvCxnSpPr>
            <p:cNvPr id="49161" name="AutoShape 9"/>
            <p:cNvCxnSpPr>
              <a:cxnSpLocks noChangeShapeType="1"/>
            </p:cNvCxnSpPr>
            <p:nvPr/>
          </p:nvCxnSpPr>
          <p:spPr bwMode="auto">
            <a:xfrm>
              <a:off x="7358" y="5693"/>
              <a:ext cx="654" cy="0"/>
            </a:xfrm>
            <a:prstGeom prst="straightConnector1">
              <a:avLst/>
            </a:prstGeom>
            <a:noFill/>
            <a:ln w="25400">
              <a:solidFill>
                <a:srgbClr val="000000"/>
              </a:solidFill>
              <a:miter lim="800000"/>
              <a:tailEnd type="arrow" w="sm" len="lg"/>
            </a:ln>
          </p:spPr>
        </p:cxnSp>
        <p:sp>
          <p:nvSpPr>
            <p:cNvPr id="49162" name="AutoShape 10"/>
            <p:cNvSpPr>
              <a:spLocks noChangeArrowheads="1"/>
            </p:cNvSpPr>
            <p:nvPr/>
          </p:nvSpPr>
          <p:spPr bwMode="auto">
            <a:xfrm>
              <a:off x="12519" y="4816"/>
              <a:ext cx="1589" cy="1742"/>
            </a:xfrm>
            <a:prstGeom prst="flowChartMultidocument">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节能效益评估方案</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9163" name="AutoShape 11"/>
            <p:cNvCxnSpPr>
              <a:cxnSpLocks noChangeShapeType="1"/>
            </p:cNvCxnSpPr>
            <p:nvPr/>
          </p:nvCxnSpPr>
          <p:spPr bwMode="auto">
            <a:xfrm>
              <a:off x="9834" y="5685"/>
              <a:ext cx="654" cy="0"/>
            </a:xfrm>
            <a:prstGeom prst="straightConnector1">
              <a:avLst/>
            </a:prstGeom>
            <a:noFill/>
            <a:ln w="25400">
              <a:solidFill>
                <a:srgbClr val="000000"/>
              </a:solidFill>
              <a:miter lim="800000"/>
              <a:tailEnd type="arrow" w="sm" len="lg"/>
            </a:ln>
          </p:spPr>
        </p:cxnSp>
        <p:cxnSp>
          <p:nvCxnSpPr>
            <p:cNvPr id="49164" name="AutoShape 12"/>
            <p:cNvCxnSpPr>
              <a:cxnSpLocks noChangeShapeType="1"/>
            </p:cNvCxnSpPr>
            <p:nvPr/>
          </p:nvCxnSpPr>
          <p:spPr bwMode="auto">
            <a:xfrm>
              <a:off x="11882" y="5685"/>
              <a:ext cx="654" cy="0"/>
            </a:xfrm>
            <a:prstGeom prst="straightConnector1">
              <a:avLst/>
            </a:prstGeom>
            <a:noFill/>
            <a:ln w="25400">
              <a:solidFill>
                <a:srgbClr val="000000"/>
              </a:solidFill>
              <a:miter lim="800000"/>
              <a:tailEnd type="arrow" w="sm" len="lg"/>
            </a:ln>
          </p:spPr>
        </p:cxnSp>
        <p:grpSp>
          <p:nvGrpSpPr>
            <p:cNvPr id="49165" name="Group 13"/>
            <p:cNvGrpSpPr/>
            <p:nvPr/>
          </p:nvGrpSpPr>
          <p:grpSpPr bwMode="auto">
            <a:xfrm>
              <a:off x="6159" y="6921"/>
              <a:ext cx="5791" cy="2318"/>
              <a:chOff x="8303" y="7192"/>
              <a:chExt cx="5791" cy="2318"/>
            </a:xfrm>
          </p:grpSpPr>
          <p:sp>
            <p:nvSpPr>
              <p:cNvPr id="49166" name="Rectangle 14"/>
              <p:cNvSpPr>
                <a:spLocks noChangeArrowheads="1"/>
              </p:cNvSpPr>
              <p:nvPr/>
            </p:nvSpPr>
            <p:spPr bwMode="auto">
              <a:xfrm>
                <a:off x="12015" y="8207"/>
                <a:ext cx="678" cy="600"/>
              </a:xfrm>
              <a:prstGeom prst="rect">
                <a:avLst/>
              </a:prstGeom>
              <a:solidFill>
                <a:srgbClr val="FFFFFF"/>
              </a:solidFill>
              <a:ln w="12700">
                <a:no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OK</a:t>
                </a:r>
                <a:endParaRPr kumimoji="0" lang="zh-CN" altLang="zh-CN" sz="16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9167" name="AutoShape 15"/>
              <p:cNvSpPr>
                <a:spLocks noChangeArrowheads="1"/>
              </p:cNvSpPr>
              <p:nvPr/>
            </p:nvSpPr>
            <p:spPr bwMode="auto">
              <a:xfrm>
                <a:off x="12601" y="7192"/>
                <a:ext cx="1493" cy="2318"/>
              </a:xfrm>
              <a:prstGeom prst="flowChartDecision">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研讨</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9168" name="AutoShape 16"/>
              <p:cNvSpPr>
                <a:spLocks noChangeArrowheads="1"/>
              </p:cNvSpPr>
              <p:nvPr/>
            </p:nvSpPr>
            <p:spPr bwMode="auto">
              <a:xfrm>
                <a:off x="10337" y="7945"/>
                <a:ext cx="1417" cy="838"/>
              </a:xfrm>
              <a:prstGeom prst="flowChartProcess">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业务人员</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9169" name="AutoShape 17"/>
              <p:cNvSpPr>
                <a:spLocks noChangeArrowheads="1"/>
              </p:cNvSpPr>
              <p:nvPr/>
            </p:nvSpPr>
            <p:spPr bwMode="auto">
              <a:xfrm>
                <a:off x="8303" y="7945"/>
                <a:ext cx="1141" cy="838"/>
              </a:xfrm>
              <a:prstGeom prst="flowChartProcess">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客户</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9170" name="AutoShape 18"/>
              <p:cNvCxnSpPr>
                <a:cxnSpLocks noChangeShapeType="1"/>
              </p:cNvCxnSpPr>
              <p:nvPr/>
            </p:nvCxnSpPr>
            <p:spPr bwMode="auto">
              <a:xfrm flipH="1">
                <a:off x="11738" y="8357"/>
                <a:ext cx="861" cy="7"/>
              </a:xfrm>
              <a:prstGeom prst="straightConnector1">
                <a:avLst/>
              </a:prstGeom>
              <a:noFill/>
              <a:ln w="25400">
                <a:solidFill>
                  <a:srgbClr val="000000"/>
                </a:solidFill>
                <a:miter lim="800000"/>
                <a:tailEnd type="arrow" w="sm" len="lg"/>
              </a:ln>
            </p:spPr>
          </p:cxnSp>
          <p:cxnSp>
            <p:nvCxnSpPr>
              <p:cNvPr id="49171" name="AutoShape 19"/>
              <p:cNvCxnSpPr>
                <a:cxnSpLocks noChangeShapeType="1"/>
              </p:cNvCxnSpPr>
              <p:nvPr/>
            </p:nvCxnSpPr>
            <p:spPr bwMode="auto">
              <a:xfrm flipH="1" flipV="1">
                <a:off x="9426" y="8357"/>
                <a:ext cx="911" cy="7"/>
              </a:xfrm>
              <a:prstGeom prst="straightConnector1">
                <a:avLst/>
              </a:prstGeom>
              <a:noFill/>
              <a:ln w="25400">
                <a:solidFill>
                  <a:srgbClr val="000000"/>
                </a:solidFill>
                <a:miter lim="800000"/>
                <a:tailEnd type="arrow" w="sm" len="lg"/>
              </a:ln>
            </p:spPr>
          </p:cxnSp>
        </p:grpSp>
        <p:cxnSp>
          <p:nvCxnSpPr>
            <p:cNvPr id="49172" name="AutoShape 20"/>
            <p:cNvCxnSpPr>
              <a:cxnSpLocks noChangeShapeType="1"/>
            </p:cNvCxnSpPr>
            <p:nvPr/>
          </p:nvCxnSpPr>
          <p:spPr bwMode="auto">
            <a:xfrm rot="16200000" flipH="1">
              <a:off x="14046" y="5726"/>
              <a:ext cx="1551" cy="1425"/>
            </a:xfrm>
            <a:prstGeom prst="bentConnector3">
              <a:avLst>
                <a:gd name="adj1" fmla="val 644"/>
              </a:avLst>
            </a:prstGeom>
            <a:noFill/>
            <a:ln w="25400">
              <a:solidFill>
                <a:srgbClr val="000000"/>
              </a:solidFill>
              <a:miter lim="800000"/>
              <a:tailEnd type="arrow" w="sm" len="lg"/>
            </a:ln>
          </p:spPr>
        </p:cxnSp>
        <p:sp>
          <p:nvSpPr>
            <p:cNvPr id="49173" name="AutoShape 21"/>
            <p:cNvSpPr>
              <a:spLocks noChangeArrowheads="1"/>
            </p:cNvSpPr>
            <p:nvPr/>
          </p:nvSpPr>
          <p:spPr bwMode="auto">
            <a:xfrm>
              <a:off x="14711" y="7214"/>
              <a:ext cx="1618" cy="1742"/>
            </a:xfrm>
            <a:prstGeom prst="flowChartMultidocument">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施工方案</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9174" name="AutoShape 22"/>
            <p:cNvCxnSpPr>
              <a:cxnSpLocks noChangeShapeType="1"/>
            </p:cNvCxnSpPr>
            <p:nvPr/>
          </p:nvCxnSpPr>
          <p:spPr bwMode="auto">
            <a:xfrm flipH="1">
              <a:off x="14094" y="8071"/>
              <a:ext cx="617" cy="0"/>
            </a:xfrm>
            <a:prstGeom prst="straightConnector1">
              <a:avLst/>
            </a:prstGeom>
            <a:noFill/>
            <a:ln w="25400">
              <a:solidFill>
                <a:srgbClr val="000000"/>
              </a:solidFill>
              <a:round/>
              <a:tailEnd type="arrow" w="sm" len="lg"/>
            </a:ln>
          </p:spPr>
        </p:cxnSp>
        <p:sp>
          <p:nvSpPr>
            <p:cNvPr id="49175" name="AutoShape 23"/>
            <p:cNvSpPr>
              <a:spLocks noChangeArrowheads="1"/>
            </p:cNvSpPr>
            <p:nvPr/>
          </p:nvSpPr>
          <p:spPr bwMode="auto">
            <a:xfrm>
              <a:off x="12551" y="7202"/>
              <a:ext cx="1618" cy="1742"/>
            </a:xfrm>
            <a:prstGeom prst="flowChartMultidocument">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工程预算方案</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9176" name="AutoShape 24"/>
            <p:cNvCxnSpPr>
              <a:cxnSpLocks noChangeShapeType="1"/>
            </p:cNvCxnSpPr>
            <p:nvPr/>
          </p:nvCxnSpPr>
          <p:spPr bwMode="auto">
            <a:xfrm flipH="1">
              <a:off x="11919" y="8071"/>
              <a:ext cx="617" cy="0"/>
            </a:xfrm>
            <a:prstGeom prst="straightConnector1">
              <a:avLst/>
            </a:prstGeom>
            <a:noFill/>
            <a:ln w="25400">
              <a:solidFill>
                <a:srgbClr val="000000"/>
              </a:solidFill>
              <a:round/>
              <a:tailEnd type="arrow" w="sm" len="lg"/>
            </a:ln>
          </p:spPr>
        </p:cxnSp>
        <p:cxnSp>
          <p:nvCxnSpPr>
            <p:cNvPr id="49177" name="AutoShape 25"/>
            <p:cNvCxnSpPr>
              <a:cxnSpLocks noChangeShapeType="1"/>
            </p:cNvCxnSpPr>
            <p:nvPr/>
          </p:nvCxnSpPr>
          <p:spPr bwMode="auto">
            <a:xfrm flipV="1">
              <a:off x="11199" y="6097"/>
              <a:ext cx="0" cy="824"/>
            </a:xfrm>
            <a:prstGeom prst="straightConnector1">
              <a:avLst/>
            </a:prstGeom>
            <a:noFill/>
            <a:ln w="25400">
              <a:solidFill>
                <a:srgbClr val="000000"/>
              </a:solidFill>
              <a:round/>
              <a:tailEnd type="arrow" w="sm" len="lg"/>
            </a:ln>
          </p:spPr>
        </p:cxnSp>
        <p:sp>
          <p:nvSpPr>
            <p:cNvPr id="49178" name="AutoShape 26"/>
            <p:cNvSpPr>
              <a:spLocks noChangeArrowheads="1"/>
            </p:cNvSpPr>
            <p:nvPr/>
          </p:nvSpPr>
          <p:spPr bwMode="auto">
            <a:xfrm>
              <a:off x="7962" y="5015"/>
              <a:ext cx="1872" cy="1279"/>
            </a:xfrm>
            <a:prstGeom prst="flowChartProcess">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施工表面积及材料出库数量计算</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9179" name="AutoShape 27"/>
            <p:cNvSpPr>
              <a:spLocks noChangeArrowheads="1"/>
            </p:cNvSpPr>
            <p:nvPr/>
          </p:nvSpPr>
          <p:spPr bwMode="auto">
            <a:xfrm>
              <a:off x="10488" y="5136"/>
              <a:ext cx="1417" cy="1060"/>
            </a:xfrm>
            <a:prstGeom prst="flowChartDocument">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耗能损失对比计算</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grpSp>
      <p:sp>
        <p:nvSpPr>
          <p:cNvPr id="32"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9" name="文本框 5"/>
          <p:cNvSpPr txBox="1"/>
          <p:nvPr/>
        </p:nvSpPr>
        <p:spPr>
          <a:xfrm>
            <a:off x="7833815" y="85090"/>
            <a:ext cx="4012746"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工程技术部工作流程</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2" name="Rectangle 1"/>
          <p:cNvSpPr>
            <a:spLocks noChangeArrowheads="1"/>
          </p:cNvSpPr>
          <p:nvPr/>
        </p:nvSpPr>
        <p:spPr bwMode="auto">
          <a:xfrm>
            <a:off x="409433" y="940422"/>
            <a:ext cx="5227092" cy="46166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zh-CN" altLang="en-US" sz="24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施工方案、过程、验收</a:t>
            </a:r>
            <a:r>
              <a:rPr kumimoji="0" lang="zh-CN" sz="24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流程</a:t>
            </a:r>
            <a:endParaRPr kumimoji="0" lang="zh-CN" sz="2400" b="0"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48130" name="Group 2"/>
          <p:cNvGrpSpPr/>
          <p:nvPr/>
        </p:nvGrpSpPr>
        <p:grpSpPr bwMode="auto">
          <a:xfrm>
            <a:off x="1039812" y="1651380"/>
            <a:ext cx="10656381" cy="4586103"/>
            <a:chOff x="1638" y="2454"/>
            <a:chExt cx="12942" cy="5808"/>
          </a:xfrm>
        </p:grpSpPr>
        <p:sp>
          <p:nvSpPr>
            <p:cNvPr id="48131" name="AutoShape 3"/>
            <p:cNvSpPr>
              <a:spLocks noChangeArrowheads="1"/>
            </p:cNvSpPr>
            <p:nvPr/>
          </p:nvSpPr>
          <p:spPr bwMode="auto">
            <a:xfrm>
              <a:off x="1638" y="2859"/>
              <a:ext cx="1950" cy="1530"/>
            </a:xfrm>
            <a:prstGeom prst="flowChartMultidocument">
              <a:avLst/>
            </a:prstGeom>
            <a:solidFill>
              <a:srgbClr val="FFFFFF"/>
            </a:solidFill>
            <a:ln w="25400">
              <a:solidFill>
                <a:srgbClr val="000000"/>
              </a:solidFill>
              <a:miter lim="800000"/>
            </a:ln>
          </p:spPr>
          <p:txBody>
            <a:bodyPr vert="horz" wrap="square" lIns="91440" tIns="45720" rIns="91440" bIns="45720" numCol="1" anchor="ctr" anchorCtr="0" compatLnSpc="1"/>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合同、施工方案、工程预算</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8132" name="AutoShape 4"/>
            <p:cNvCxnSpPr>
              <a:cxnSpLocks noChangeShapeType="1"/>
            </p:cNvCxnSpPr>
            <p:nvPr/>
          </p:nvCxnSpPr>
          <p:spPr bwMode="auto">
            <a:xfrm>
              <a:off x="3588" y="3630"/>
              <a:ext cx="682" cy="17"/>
            </a:xfrm>
            <a:prstGeom prst="straightConnector1">
              <a:avLst/>
            </a:prstGeom>
            <a:noFill/>
            <a:ln w="25400">
              <a:solidFill>
                <a:srgbClr val="000000"/>
              </a:solidFill>
              <a:round/>
              <a:tailEnd type="arrow" w="sm" len="lg"/>
            </a:ln>
            <a:effectLst/>
          </p:spPr>
        </p:cxnSp>
        <p:sp>
          <p:nvSpPr>
            <p:cNvPr id="48133" name="AutoShape 5"/>
            <p:cNvSpPr>
              <a:spLocks noChangeArrowheads="1"/>
            </p:cNvSpPr>
            <p:nvPr/>
          </p:nvSpPr>
          <p:spPr bwMode="auto">
            <a:xfrm>
              <a:off x="12525" y="3195"/>
              <a:ext cx="2055" cy="825"/>
            </a:xfrm>
            <a:prstGeom prst="flowChartProcess">
              <a:avLst/>
            </a:prstGeom>
            <a:solidFill>
              <a:srgbClr val="FFFFFF"/>
            </a:solidFill>
            <a:ln w="25400">
              <a:solidFill>
                <a:srgbClr val="000000">
                  <a:alpha val="80000"/>
                </a:srgbClr>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按施工要求进行现场监督管理</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8134" name="AutoShape 6"/>
            <p:cNvCxnSpPr>
              <a:cxnSpLocks noChangeShapeType="1"/>
            </p:cNvCxnSpPr>
            <p:nvPr/>
          </p:nvCxnSpPr>
          <p:spPr bwMode="auto">
            <a:xfrm>
              <a:off x="11673" y="3630"/>
              <a:ext cx="852" cy="0"/>
            </a:xfrm>
            <a:prstGeom prst="straightConnector1">
              <a:avLst/>
            </a:prstGeom>
            <a:noFill/>
            <a:ln w="25400">
              <a:solidFill>
                <a:srgbClr val="000000"/>
              </a:solidFill>
              <a:round/>
              <a:tailEnd type="arrow" w="sm" len="lg"/>
            </a:ln>
            <a:effectLst/>
          </p:spPr>
        </p:cxnSp>
        <p:cxnSp>
          <p:nvCxnSpPr>
            <p:cNvPr id="48135" name="AutoShape 7"/>
            <p:cNvCxnSpPr>
              <a:cxnSpLocks noChangeShapeType="1"/>
            </p:cNvCxnSpPr>
            <p:nvPr/>
          </p:nvCxnSpPr>
          <p:spPr bwMode="auto">
            <a:xfrm>
              <a:off x="9138" y="3630"/>
              <a:ext cx="852" cy="0"/>
            </a:xfrm>
            <a:prstGeom prst="straightConnector1">
              <a:avLst/>
            </a:prstGeom>
            <a:noFill/>
            <a:ln w="25400">
              <a:solidFill>
                <a:srgbClr val="000000"/>
              </a:solidFill>
              <a:round/>
              <a:tailEnd type="arrow" w="sm" len="lg"/>
            </a:ln>
            <a:effectLst/>
          </p:spPr>
        </p:cxnSp>
        <p:cxnSp>
          <p:nvCxnSpPr>
            <p:cNvPr id="48136" name="AutoShape 8"/>
            <p:cNvCxnSpPr>
              <a:cxnSpLocks noChangeShapeType="1"/>
            </p:cNvCxnSpPr>
            <p:nvPr/>
          </p:nvCxnSpPr>
          <p:spPr bwMode="auto">
            <a:xfrm flipV="1">
              <a:off x="7204" y="3615"/>
              <a:ext cx="671" cy="14"/>
            </a:xfrm>
            <a:prstGeom prst="straightConnector1">
              <a:avLst/>
            </a:prstGeom>
            <a:noFill/>
            <a:ln w="25400">
              <a:solidFill>
                <a:srgbClr val="000000"/>
              </a:solidFill>
              <a:round/>
              <a:tailEnd type="arrow" w="sm" len="lg"/>
            </a:ln>
            <a:effectLst/>
          </p:spPr>
        </p:cxnSp>
        <p:cxnSp>
          <p:nvCxnSpPr>
            <p:cNvPr id="48137" name="AutoShape 9"/>
            <p:cNvCxnSpPr>
              <a:cxnSpLocks noChangeShapeType="1"/>
            </p:cNvCxnSpPr>
            <p:nvPr/>
          </p:nvCxnSpPr>
          <p:spPr bwMode="auto">
            <a:xfrm flipH="1">
              <a:off x="11577" y="7080"/>
              <a:ext cx="873" cy="0"/>
            </a:xfrm>
            <a:prstGeom prst="straightConnector1">
              <a:avLst/>
            </a:prstGeom>
            <a:noFill/>
            <a:ln w="25400">
              <a:solidFill>
                <a:srgbClr val="000000"/>
              </a:solidFill>
              <a:round/>
              <a:tailEnd type="arrow" w="sm" len="lg"/>
            </a:ln>
            <a:effectLst/>
          </p:spPr>
        </p:cxnSp>
        <p:sp>
          <p:nvSpPr>
            <p:cNvPr id="48138" name="AutoShape 10"/>
            <p:cNvSpPr>
              <a:spLocks noChangeArrowheads="1"/>
            </p:cNvSpPr>
            <p:nvPr/>
          </p:nvSpPr>
          <p:spPr bwMode="auto">
            <a:xfrm>
              <a:off x="7815" y="3195"/>
              <a:ext cx="1320" cy="825"/>
            </a:xfrm>
            <a:prstGeom prst="flowChartProcess">
              <a:avLst/>
            </a:prstGeom>
            <a:solidFill>
              <a:srgbClr val="FFFFFF"/>
            </a:solidFill>
            <a:ln w="25400">
              <a:solidFill>
                <a:srgbClr val="000000">
                  <a:alpha val="80000"/>
                </a:srgbClr>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按合同规定入厂</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8139" name="AutoShape 11"/>
            <p:cNvSpPr>
              <a:spLocks noChangeArrowheads="1"/>
            </p:cNvSpPr>
            <p:nvPr/>
          </p:nvSpPr>
          <p:spPr bwMode="auto">
            <a:xfrm>
              <a:off x="9930" y="3210"/>
              <a:ext cx="1743" cy="825"/>
            </a:xfrm>
            <a:prstGeom prst="flowChartProcess">
              <a:avLst/>
            </a:prstGeom>
            <a:solidFill>
              <a:srgbClr val="FFFFFF"/>
            </a:solidFill>
            <a:ln w="25400">
              <a:solidFill>
                <a:srgbClr val="000000">
                  <a:alpha val="80000"/>
                </a:srgbClr>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按“施工方案”进行施工</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8140" name="AutoShape 12"/>
            <p:cNvSpPr>
              <a:spLocks noChangeArrowheads="1"/>
            </p:cNvSpPr>
            <p:nvPr/>
          </p:nvSpPr>
          <p:spPr bwMode="auto">
            <a:xfrm>
              <a:off x="4254" y="2454"/>
              <a:ext cx="2917" cy="2346"/>
            </a:xfrm>
            <a:prstGeom prst="flowChartPreparation">
              <a:avLst/>
            </a:prstGeom>
            <a:solidFill>
              <a:srgbClr val="FFFFFF"/>
            </a:solidFill>
            <a:ln w="25400">
              <a:solidFill>
                <a:srgbClr val="000000">
                  <a:alpha val="80000"/>
                </a:srgbClr>
              </a:solidFill>
              <a:miter lim="800000"/>
            </a:ln>
          </p:spPr>
          <p:txBody>
            <a:bodyPr vert="horz" wrap="square" lIns="91440" tIns="45720" rIns="91440" bIns="45720" numCol="1" anchor="t" anchorCtr="0" compatLnSpc="1"/>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 材料准备、</a:t>
              </a:r>
              <a:endParaRPr kumimoji="0" lang="zh-CN" altLang="en-US" sz="1600" b="1" i="0" u="none" strike="noStrike" cap="none" normalizeH="0" baseline="0" dirty="0" smtClean="0">
                <a:ln>
                  <a:noFill/>
                </a:ln>
                <a:solidFill>
                  <a:srgbClr val="0070C0"/>
                </a:solidFill>
                <a:effectLst/>
                <a:latin typeface="Times New Roman" panose="02020603050405020304" pitchFamily="18" charset="0"/>
                <a:ea typeface="宋体" panose="02010600030101010101" pitchFamily="2" charset="-122"/>
                <a:cs typeface="宋体" panose="02010600030101010101" pitchFamily="2" charset="-122"/>
              </a:endParaRPr>
            </a:p>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人员准备、</a:t>
              </a:r>
              <a:endParaRPr kumimoji="0" lang="zh-CN" altLang="en-US" sz="1600" b="1" i="0" u="none" strike="noStrike" cap="none" normalizeH="0" baseline="0" dirty="0" smtClean="0">
                <a:ln>
                  <a:noFill/>
                </a:ln>
                <a:solidFill>
                  <a:srgbClr val="0070C0"/>
                </a:solidFill>
                <a:effectLst/>
                <a:latin typeface="Times New Roman" panose="02020603050405020304" pitchFamily="18" charset="0"/>
                <a:ea typeface="宋体" panose="02010600030101010101" pitchFamily="2" charset="-122"/>
                <a:cs typeface="宋体" panose="02010600030101010101" pitchFamily="2" charset="-122"/>
              </a:endParaRPr>
            </a:p>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易耗品采购、</a:t>
              </a:r>
              <a:endParaRPr kumimoji="0" lang="zh-CN" altLang="en-US" sz="1600" b="1" i="0" u="none" strike="noStrike" cap="none" normalizeH="0" baseline="0" dirty="0" smtClean="0">
                <a:ln>
                  <a:noFill/>
                </a:ln>
                <a:solidFill>
                  <a:srgbClr val="0070C0"/>
                </a:solidFill>
                <a:effectLst/>
                <a:latin typeface="Times New Roman" panose="02020603050405020304" pitchFamily="18" charset="0"/>
                <a:ea typeface="宋体" panose="02010600030101010101" pitchFamily="2" charset="-122"/>
                <a:cs typeface="宋体" panose="02010600030101010101" pitchFamily="2" charset="-122"/>
              </a:endParaRPr>
            </a:p>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工具准备、</a:t>
              </a:r>
              <a:endParaRPr kumimoji="0" lang="zh-CN" altLang="en-US" sz="1600" b="1" i="0" u="none" strike="noStrike" cap="none" normalizeH="0" baseline="0" dirty="0" smtClean="0">
                <a:ln>
                  <a:noFill/>
                </a:ln>
                <a:solidFill>
                  <a:srgbClr val="0070C0"/>
                </a:solidFill>
                <a:effectLst/>
                <a:latin typeface="Times New Roman" panose="02020603050405020304" pitchFamily="18" charset="0"/>
                <a:ea typeface="宋体" panose="02010600030101010101" pitchFamily="2" charset="-122"/>
                <a:cs typeface="宋体" panose="02010600030101010101" pitchFamily="2" charset="-122"/>
              </a:endParaRPr>
            </a:p>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运输车辆安排、</a:t>
              </a:r>
              <a:endParaRPr kumimoji="0" lang="zh-CN" altLang="en-US" sz="1600" b="1" i="0" u="none" strike="noStrike" cap="none" normalizeH="0" baseline="0" dirty="0" smtClean="0">
                <a:ln>
                  <a:noFill/>
                </a:ln>
                <a:solidFill>
                  <a:srgbClr val="0070C0"/>
                </a:solidFill>
                <a:effectLst/>
                <a:latin typeface="Times New Roman" panose="02020603050405020304" pitchFamily="18" charset="0"/>
                <a:ea typeface="宋体" panose="02010600030101010101" pitchFamily="2" charset="-122"/>
                <a:cs typeface="宋体" panose="02010600030101010101" pitchFamily="2" charset="-122"/>
              </a:endParaRPr>
            </a:p>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住宿安排、</a:t>
              </a:r>
              <a:endParaRPr kumimoji="0" lang="zh-CN" altLang="en-US" sz="1600" b="1" i="0" u="none" strike="noStrike" cap="none" normalizeH="0" baseline="0" dirty="0" smtClean="0">
                <a:ln>
                  <a:noFill/>
                </a:ln>
                <a:solidFill>
                  <a:srgbClr val="0070C0"/>
                </a:solidFill>
                <a:effectLst/>
                <a:latin typeface="Times New Roman" panose="02020603050405020304" pitchFamily="18" charset="0"/>
                <a:ea typeface="宋体" panose="02010600030101010101" pitchFamily="2" charset="-122"/>
                <a:cs typeface="宋体" panose="02010600030101010101" pitchFamily="2" charset="-122"/>
              </a:endParaRPr>
            </a:p>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其他事项</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8141" name="AutoShape 13"/>
            <p:cNvCxnSpPr>
              <a:cxnSpLocks noChangeShapeType="1"/>
            </p:cNvCxnSpPr>
            <p:nvPr/>
          </p:nvCxnSpPr>
          <p:spPr bwMode="auto">
            <a:xfrm>
              <a:off x="13501" y="4020"/>
              <a:ext cx="0" cy="870"/>
            </a:xfrm>
            <a:prstGeom prst="straightConnector1">
              <a:avLst/>
            </a:prstGeom>
            <a:noFill/>
            <a:ln w="25400">
              <a:solidFill>
                <a:srgbClr val="000000"/>
              </a:solidFill>
              <a:round/>
              <a:tailEnd type="arrow" w="sm" len="lg"/>
            </a:ln>
          </p:spPr>
        </p:cxnSp>
        <p:sp>
          <p:nvSpPr>
            <p:cNvPr id="48142" name="AutoShape 14"/>
            <p:cNvSpPr>
              <a:spLocks noChangeArrowheads="1"/>
            </p:cNvSpPr>
            <p:nvPr/>
          </p:nvSpPr>
          <p:spPr bwMode="auto">
            <a:xfrm>
              <a:off x="12390" y="4845"/>
              <a:ext cx="1875" cy="1035"/>
            </a:xfrm>
            <a:prstGeom prst="flowChartMultidocument">
              <a:avLst/>
            </a:prstGeom>
            <a:solidFill>
              <a:srgbClr val="FFFFFF"/>
            </a:solidFill>
            <a:ln w="25400">
              <a:solidFill>
                <a:srgbClr val="000000">
                  <a:alpha val="80000"/>
                </a:srgbClr>
              </a:solidFill>
              <a:miter lim="800000"/>
            </a:ln>
          </p:spPr>
          <p:txBody>
            <a:bodyPr vert="horz" wrap="square" lIns="91440" tIns="45720" rIns="91440" bIns="45720" numCol="1" anchor="ctr" anchorCtr="0" compatLnSpc="1"/>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工程验收单</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cxnSp>
          <p:nvCxnSpPr>
            <p:cNvPr id="48143" name="AutoShape 15"/>
            <p:cNvCxnSpPr>
              <a:cxnSpLocks noChangeShapeType="1"/>
            </p:cNvCxnSpPr>
            <p:nvPr/>
          </p:nvCxnSpPr>
          <p:spPr bwMode="auto">
            <a:xfrm>
              <a:off x="13335" y="5790"/>
              <a:ext cx="0" cy="870"/>
            </a:xfrm>
            <a:prstGeom prst="straightConnector1">
              <a:avLst/>
            </a:prstGeom>
            <a:noFill/>
            <a:ln w="25400">
              <a:solidFill>
                <a:srgbClr val="000000"/>
              </a:solidFill>
              <a:round/>
              <a:tailEnd type="arrow" w="sm" len="lg"/>
            </a:ln>
          </p:spPr>
        </p:cxnSp>
        <p:sp>
          <p:nvSpPr>
            <p:cNvPr id="48144" name="AutoShape 16"/>
            <p:cNvSpPr>
              <a:spLocks noChangeArrowheads="1"/>
            </p:cNvSpPr>
            <p:nvPr/>
          </p:nvSpPr>
          <p:spPr bwMode="auto">
            <a:xfrm>
              <a:off x="12450" y="6630"/>
              <a:ext cx="1743" cy="825"/>
            </a:xfrm>
            <a:prstGeom prst="flowChartProcess">
              <a:avLst/>
            </a:prstGeom>
            <a:solidFill>
              <a:srgbClr val="FFFFFF"/>
            </a:solidFill>
            <a:ln w="25400">
              <a:solidFill>
                <a:srgbClr val="000000">
                  <a:alpha val="80000"/>
                </a:srgbClr>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施工负责人自行验收</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8145" name="AutoShape 17"/>
            <p:cNvSpPr>
              <a:spLocks noChangeArrowheads="1"/>
            </p:cNvSpPr>
            <p:nvPr/>
          </p:nvSpPr>
          <p:spPr bwMode="auto">
            <a:xfrm>
              <a:off x="9591" y="5914"/>
              <a:ext cx="2082" cy="2348"/>
            </a:xfrm>
            <a:prstGeom prst="flowChartDecision">
              <a:avLst/>
            </a:prstGeom>
            <a:solidFill>
              <a:srgbClr val="FFFFFF"/>
            </a:solidFill>
            <a:ln w="25400">
              <a:solidFill>
                <a:srgbClr val="000000">
                  <a:alpha val="80000"/>
                </a:srgbClr>
              </a:solidFill>
              <a:miter lim="800000"/>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与厂方人员共同验收</a:t>
              </a:r>
              <a:endParaRPr kumimoji="0" lang="zh-CN" altLang="en-US" sz="1600" b="1" i="0" u="none" strike="noStrike" cap="none" normalizeH="0" baseline="0" dirty="0" smtClean="0">
                <a:ln>
                  <a:noFill/>
                </a:ln>
                <a:solidFill>
                  <a:srgbClr val="0070C0"/>
                </a:solidFill>
                <a:effectLst/>
                <a:latin typeface="Times New Roman" panose="02020603050405020304" pitchFamily="18" charset="0"/>
                <a:ea typeface="宋体" panose="02010600030101010101" pitchFamily="2" charset="-122"/>
                <a:cs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endParaRPr kumimoji="0" 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48146" name="Group 18"/>
            <p:cNvGrpSpPr/>
            <p:nvPr/>
          </p:nvGrpSpPr>
          <p:grpSpPr bwMode="auto">
            <a:xfrm>
              <a:off x="8711" y="6600"/>
              <a:ext cx="873" cy="570"/>
              <a:chOff x="8711" y="6600"/>
              <a:chExt cx="873" cy="570"/>
            </a:xfrm>
          </p:grpSpPr>
          <p:cxnSp>
            <p:nvCxnSpPr>
              <p:cNvPr id="48147" name="AutoShape 19"/>
              <p:cNvCxnSpPr>
                <a:cxnSpLocks noChangeShapeType="1"/>
              </p:cNvCxnSpPr>
              <p:nvPr/>
            </p:nvCxnSpPr>
            <p:spPr bwMode="auto">
              <a:xfrm flipH="1">
                <a:off x="8711" y="7080"/>
                <a:ext cx="873" cy="0"/>
              </a:xfrm>
              <a:prstGeom prst="straightConnector1">
                <a:avLst/>
              </a:prstGeom>
              <a:noFill/>
              <a:ln w="25400">
                <a:solidFill>
                  <a:srgbClr val="000000"/>
                </a:solidFill>
                <a:round/>
                <a:tailEnd type="arrow" w="sm" len="lg"/>
              </a:ln>
              <a:effectLst/>
            </p:spPr>
          </p:cxnSp>
          <p:sp>
            <p:nvSpPr>
              <p:cNvPr id="48148" name="Rectangle 20"/>
              <p:cNvSpPr>
                <a:spLocks noChangeArrowheads="1"/>
              </p:cNvSpPr>
              <p:nvPr/>
            </p:nvSpPr>
            <p:spPr bwMode="auto">
              <a:xfrm>
                <a:off x="8983" y="6600"/>
                <a:ext cx="570" cy="570"/>
              </a:xfrm>
              <a:prstGeom prst="rect">
                <a:avLst/>
              </a:prstGeom>
              <a:solidFill>
                <a:srgbClr val="FFFFFF">
                  <a:alpha val="0"/>
                </a:srgbClr>
              </a:solidFill>
              <a:ln w="9525">
                <a:noFill/>
                <a:miter lim="800000"/>
              </a:ln>
            </p:spPr>
            <p:txBody>
              <a:bodyPr vert="horz" wrap="square" lIns="91440" tIns="45720" rIns="91440" bIns="45720" numCol="1" anchor="b" anchorCtr="0" compatLnSpc="1"/>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OK</a:t>
                </a:r>
                <a:endParaRPr kumimoji="0" lang="zh-CN" altLang="zh-CN" sz="16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48149" name="Group 21"/>
            <p:cNvGrpSpPr/>
            <p:nvPr/>
          </p:nvGrpSpPr>
          <p:grpSpPr bwMode="auto">
            <a:xfrm>
              <a:off x="10632" y="5402"/>
              <a:ext cx="1793" cy="570"/>
              <a:chOff x="10632" y="5402"/>
              <a:chExt cx="1793" cy="570"/>
            </a:xfrm>
          </p:grpSpPr>
          <p:cxnSp>
            <p:nvCxnSpPr>
              <p:cNvPr id="48150" name="AutoShape 22"/>
              <p:cNvCxnSpPr>
                <a:cxnSpLocks noChangeShapeType="1"/>
                <a:stCxn id="48145" idx="0"/>
              </p:cNvCxnSpPr>
              <p:nvPr/>
            </p:nvCxnSpPr>
            <p:spPr bwMode="auto">
              <a:xfrm rot="5400000" flipH="1" flipV="1">
                <a:off x="11337" y="4826"/>
                <a:ext cx="383" cy="1793"/>
              </a:xfrm>
              <a:prstGeom prst="bentConnector2">
                <a:avLst/>
              </a:prstGeom>
              <a:noFill/>
              <a:ln w="25400">
                <a:solidFill>
                  <a:srgbClr val="000000"/>
                </a:solidFill>
                <a:miter lim="800000"/>
                <a:tailEnd type="arrow" w="sm" len="lg"/>
              </a:ln>
            </p:spPr>
          </p:cxnSp>
          <p:sp>
            <p:nvSpPr>
              <p:cNvPr id="48151" name="Rectangle 23"/>
              <p:cNvSpPr>
                <a:spLocks noChangeArrowheads="1"/>
              </p:cNvSpPr>
              <p:nvPr/>
            </p:nvSpPr>
            <p:spPr bwMode="auto">
              <a:xfrm>
                <a:off x="11204" y="5402"/>
                <a:ext cx="618" cy="570"/>
              </a:xfrm>
              <a:prstGeom prst="rect">
                <a:avLst/>
              </a:prstGeom>
              <a:solidFill>
                <a:srgbClr val="FFFFFF">
                  <a:alpha val="0"/>
                </a:srgbClr>
              </a:solidFill>
              <a:ln w="9525">
                <a:noFill/>
                <a:miter lim="800000"/>
              </a:ln>
            </p:spPr>
            <p:txBody>
              <a:bodyPr vert="horz" wrap="square" lIns="91440" tIns="45720" rIns="91440" bIns="45720" numCol="1" anchor="t" anchorCtr="0" compatLnSpc="1"/>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NG</a:t>
                </a:r>
                <a:endParaRPr kumimoji="0" lang="zh-CN" altLang="zh-CN" sz="16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sp>
          <p:nvSpPr>
            <p:cNvPr id="48152" name="AutoShape 24"/>
            <p:cNvSpPr>
              <a:spLocks noChangeArrowheads="1"/>
            </p:cNvSpPr>
            <p:nvPr/>
          </p:nvSpPr>
          <p:spPr bwMode="auto">
            <a:xfrm>
              <a:off x="7439" y="6660"/>
              <a:ext cx="1320" cy="825"/>
            </a:xfrm>
            <a:prstGeom prst="flowChartProcess">
              <a:avLst/>
            </a:prstGeom>
            <a:solidFill>
              <a:srgbClr val="FFFFFF"/>
            </a:solidFill>
            <a:ln w="25400">
              <a:solidFill>
                <a:srgbClr val="000000">
                  <a:alpha val="80000"/>
                </a:srgbClr>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签字存档</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grpSp>
      <p:sp>
        <p:nvSpPr>
          <p:cNvPr id="29"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8" name="文本框 5"/>
          <p:cNvSpPr txBox="1"/>
          <p:nvPr/>
        </p:nvSpPr>
        <p:spPr>
          <a:xfrm>
            <a:off x="8726916" y="54592"/>
            <a:ext cx="276479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相关应用资料</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aphicFrame>
        <p:nvGraphicFramePr>
          <p:cNvPr id="9" name="表格 8"/>
          <p:cNvGraphicFramePr>
            <a:graphicFrameLocks noGrp="1"/>
          </p:cNvGraphicFramePr>
          <p:nvPr/>
        </p:nvGraphicFramePr>
        <p:xfrm>
          <a:off x="354842" y="887104"/>
          <a:ext cx="5281683" cy="5595289"/>
        </p:xfrm>
        <a:graphic>
          <a:graphicData uri="http://schemas.openxmlformats.org/drawingml/2006/table">
            <a:tbl>
              <a:tblPr/>
              <a:tblGrid>
                <a:gridCol w="328253"/>
                <a:gridCol w="191481"/>
                <a:gridCol w="663344"/>
                <a:gridCol w="553926"/>
                <a:gridCol w="649669"/>
                <a:gridCol w="619510"/>
                <a:gridCol w="430042"/>
                <a:gridCol w="231546"/>
                <a:gridCol w="793278"/>
                <a:gridCol w="820634"/>
              </a:tblGrid>
              <a:tr h="396808">
                <a:tc gridSpan="10">
                  <a:txBody>
                    <a:bodyPr/>
                    <a:lstStyle/>
                    <a:p>
                      <a:pPr algn="ctr" fontAlgn="ctr"/>
                      <a:r>
                        <a:rPr lang="zh-CN" altLang="en-US" sz="2000" b="1" i="0" u="none" strike="noStrike" dirty="0">
                          <a:solidFill>
                            <a:srgbClr val="000000"/>
                          </a:solidFill>
                          <a:latin typeface="宋体" panose="02010600030101010101" pitchFamily="2" charset="-122"/>
                        </a:rPr>
                        <a:t>项 目 信 息 报 备 表</a:t>
                      </a:r>
                      <a:endParaRPr lang="zh-CN" altLang="en-US" sz="2000" b="1" i="0" u="none" strike="noStrike" dirty="0">
                        <a:solidFill>
                          <a:srgbClr val="000000"/>
                        </a:solidFill>
                        <a:latin typeface="宋体" panose="02010600030101010101" pitchFamily="2" charset="-122"/>
                      </a:endParaRPr>
                    </a:p>
                  </a:txBody>
                  <a:tcPr marL="9525" marR="9525" marT="9525" marB="0" anchor="ctr">
                    <a:lnL>
                      <a:noFill/>
                    </a:lnL>
                    <a:lnR>
                      <a:noFill/>
                    </a:lnR>
                    <a:lnT>
                      <a:noFill/>
                    </a:lnT>
                    <a:lnB>
                      <a:noFill/>
                    </a:lnB>
                  </a:tcPr>
                </a:tc>
                <a:tc hMerge="1">
                  <a:tcPr/>
                </a:tc>
                <a:tc hMerge="1">
                  <a:tcPr/>
                </a:tc>
                <a:tc hMerge="1">
                  <a:tcPr/>
                </a:tc>
                <a:tc hMerge="1">
                  <a:tcPr/>
                </a:tc>
                <a:tc hMerge="1">
                  <a:tcPr/>
                </a:tc>
                <a:tc hMerge="1">
                  <a:tcPr/>
                </a:tc>
                <a:tc hMerge="1">
                  <a:tcPr/>
                </a:tc>
                <a:tc hMerge="1">
                  <a:tcPr/>
                </a:tc>
                <a:tc hMerge="1">
                  <a:tcPr/>
                </a:tc>
              </a:tr>
              <a:tr h="315112">
                <a:tc>
                  <a:txBody>
                    <a:bodyPr/>
                    <a:lstStyle/>
                    <a:p>
                      <a:pPr algn="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endParaRPr lang="zh-CN" altLang="en-US" dirty="0"/>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cPr/>
                </a:tc>
                <a:tc>
                  <a:txBody>
                    <a:bodyPr/>
                    <a:lstStyle/>
                    <a:p>
                      <a:pPr algn="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r>
              <a:tr h="315112">
                <a:tc gridSpan="2">
                  <a:txBody>
                    <a:bodyPr/>
                    <a:lstStyle/>
                    <a:p>
                      <a:pPr algn="ctr" fontAlgn="ctr"/>
                      <a:r>
                        <a:rPr lang="zh-CN" altLang="en-US" sz="1400" b="1" i="0" u="none" strike="noStrike" dirty="0" smtClean="0">
                          <a:solidFill>
                            <a:srgbClr val="333333"/>
                          </a:solidFill>
                          <a:latin typeface="宋体" panose="02010600030101010101" pitchFamily="2" charset="-122"/>
                        </a:rPr>
                        <a:t> 客户  名称</a:t>
                      </a:r>
                      <a:endParaRPr lang="zh-CN" altLang="en-US" sz="1400" b="1" i="0" u="none" strike="noStrike" dirty="0">
                        <a:solidFill>
                          <a:srgbClr val="333333"/>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gridSpan="3">
                  <a:txBody>
                    <a:bodyPr/>
                    <a:lstStyle/>
                    <a:p>
                      <a:pPr algn="ctr" fontAlgn="ctr"/>
                      <a:r>
                        <a:rPr lang="zh-CN" altLang="en-US" sz="1200" b="0" i="0" u="none" strike="noStrike">
                          <a:solidFill>
                            <a:srgbClr val="333333"/>
                          </a:solidFill>
                          <a:latin typeface="宋体" panose="02010600030101010101" pitchFamily="2" charset="-122"/>
                        </a:rPr>
                        <a:t>　</a:t>
                      </a:r>
                      <a:endParaRPr lang="zh-CN" altLang="en-US" sz="1200" b="0" i="0" u="none" strike="noStrike">
                        <a:solidFill>
                          <a:srgbClr val="333333"/>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a:txBody>
                    <a:bodyPr/>
                    <a:lstStyle/>
                    <a:p>
                      <a:pPr algn="ctr" fontAlgn="ctr"/>
                      <a:r>
                        <a:rPr lang="zh-CN" altLang="en-US" sz="1200" b="1" i="0" u="none" strike="noStrike">
                          <a:solidFill>
                            <a:srgbClr val="000000"/>
                          </a:solidFill>
                          <a:latin typeface="宋体" panose="02010600030101010101" pitchFamily="2" charset="-122"/>
                        </a:rPr>
                        <a:t>地   址</a:t>
                      </a:r>
                      <a:endParaRPr lang="zh-CN" altLang="en-US" sz="1200" b="1"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zh-CN" altLang="en-US" sz="1200" b="0" i="0" u="none" strike="noStrike">
                          <a:solidFill>
                            <a:srgbClr val="000000"/>
                          </a:solidFill>
                          <a:latin typeface="宋体" panose="02010600030101010101" pitchFamily="2" charset="-122"/>
                        </a:rPr>
                        <a:t>　</a:t>
                      </a:r>
                      <a:endParaRPr lang="zh-CN" altLang="en-US" sz="12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r>
              <a:tr h="315112">
                <a:tc gridSpan="2">
                  <a:txBody>
                    <a:bodyPr/>
                    <a:lstStyle/>
                    <a:p>
                      <a:pPr algn="ctr" fontAlgn="ctr"/>
                      <a:r>
                        <a:rPr lang="zh-CN" altLang="en-US" sz="1400" b="1" i="0" u="none" strike="noStrike" dirty="0" smtClean="0">
                          <a:solidFill>
                            <a:srgbClr val="333333"/>
                          </a:solidFill>
                          <a:latin typeface="宋体" panose="02010600030101010101" pitchFamily="2" charset="-122"/>
                        </a:rPr>
                        <a:t>联系人</a:t>
                      </a:r>
                      <a:endParaRPr lang="zh-CN" altLang="en-US" sz="1400" b="1" i="0" u="none" strike="noStrike" dirty="0">
                        <a:solidFill>
                          <a:srgbClr val="333333"/>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200" b="0" i="0" u="none" strike="noStrike">
                          <a:solidFill>
                            <a:srgbClr val="333333"/>
                          </a:solidFill>
                          <a:latin typeface="宋体" panose="02010600030101010101" pitchFamily="2" charset="-122"/>
                        </a:rPr>
                        <a:t>　</a:t>
                      </a:r>
                      <a:endParaRPr lang="zh-CN" altLang="en-US" sz="1200" b="0" i="0" u="none" strike="noStrike">
                        <a:solidFill>
                          <a:srgbClr val="333333"/>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000000"/>
                          </a:solidFill>
                          <a:latin typeface="宋体" panose="02010600030101010101" pitchFamily="2" charset="-122"/>
                        </a:rPr>
                        <a:t>职   务</a:t>
                      </a:r>
                      <a:endParaRPr lang="zh-CN" altLang="en-US" sz="1200" b="1"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solidFill>
                            <a:srgbClr val="000000"/>
                          </a:solidFill>
                          <a:latin typeface="宋体" panose="02010600030101010101" pitchFamily="2" charset="-122"/>
                        </a:rPr>
                        <a:t>　</a:t>
                      </a:r>
                      <a:endParaRPr lang="zh-CN" altLang="en-US" sz="12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333333"/>
                          </a:solidFill>
                          <a:latin typeface="宋体" panose="02010600030101010101" pitchFamily="2" charset="-122"/>
                        </a:rPr>
                        <a:t>办公电话</a:t>
                      </a:r>
                      <a:endParaRPr lang="zh-CN" altLang="en-US" sz="1200" b="1" i="0" u="none" strike="noStrike">
                        <a:solidFill>
                          <a:srgbClr val="333333"/>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ctr"/>
                      <a:r>
                        <a:rPr lang="zh-CN" altLang="en-US" sz="1200" b="0" i="0" u="none" strike="noStrike">
                          <a:solidFill>
                            <a:srgbClr val="000000"/>
                          </a:solidFill>
                          <a:latin typeface="宋体" panose="02010600030101010101" pitchFamily="2" charset="-122"/>
                        </a:rPr>
                        <a:t>　</a:t>
                      </a:r>
                      <a:endParaRPr lang="zh-CN" altLang="en-US" sz="12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200" b="1" i="0" u="none" strike="noStrike">
                          <a:solidFill>
                            <a:srgbClr val="000000"/>
                          </a:solidFill>
                          <a:latin typeface="宋体" panose="02010600030101010101" pitchFamily="2" charset="-122"/>
                        </a:rPr>
                        <a:t>手  机</a:t>
                      </a:r>
                      <a:endParaRPr lang="zh-CN" altLang="en-US" sz="1200" b="1"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solidFill>
                            <a:srgbClr val="000000"/>
                          </a:solidFill>
                          <a:latin typeface="宋体" panose="02010600030101010101" pitchFamily="2" charset="-122"/>
                        </a:rPr>
                        <a:t>　</a:t>
                      </a:r>
                      <a:endParaRPr lang="zh-CN" altLang="en-US" sz="1200" b="0"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5112">
                <a:tc rowSpan="3" gridSpan="2">
                  <a:txBody>
                    <a:bodyPr/>
                    <a:lstStyle/>
                    <a:p>
                      <a:pPr algn="ctr" fontAlgn="ctr"/>
                      <a:r>
                        <a:rPr lang="zh-CN" altLang="en-US" sz="1400" b="1" i="0" u="none" strike="noStrike" dirty="0" smtClean="0">
                          <a:solidFill>
                            <a:srgbClr val="333333"/>
                          </a:solidFill>
                          <a:latin typeface="宋体" panose="02010600030101010101" pitchFamily="2" charset="-122"/>
                        </a:rPr>
                        <a:t> 客户  </a:t>
                      </a:r>
                      <a:r>
                        <a:rPr lang="zh-CN" altLang="en-US" sz="1400" b="1" i="0" u="none" strike="noStrike" dirty="0">
                          <a:solidFill>
                            <a:srgbClr val="333333"/>
                          </a:solidFill>
                          <a:latin typeface="宋体" panose="02010600030101010101" pitchFamily="2" charset="-122"/>
                        </a:rPr>
                        <a:t>信息</a:t>
                      </a:r>
                      <a:endParaRPr lang="zh-CN" altLang="en-US" sz="1400" b="1" i="0" u="none" strike="noStrike" dirty="0">
                        <a:solidFill>
                          <a:srgbClr val="333333"/>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cPr/>
                </a:tc>
                <a:tc>
                  <a:txBody>
                    <a:bodyPr/>
                    <a:lstStyle/>
                    <a:p>
                      <a:pPr algn="ctr" fontAlgn="ctr"/>
                      <a:r>
                        <a:rPr lang="zh-CN" altLang="en-US" sz="1200" b="0" i="0" u="none" strike="noStrike" dirty="0">
                          <a:solidFill>
                            <a:srgbClr val="000000"/>
                          </a:solidFill>
                          <a:latin typeface="宋体" panose="02010600030101010101" pitchFamily="2" charset="-122"/>
                        </a:rPr>
                        <a:t>行   业</a:t>
                      </a:r>
                      <a:endParaRPr lang="zh-CN" altLang="en-US" sz="1200" b="0" i="0" u="none" strike="noStrike" dirty="0">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200" b="0" i="0" u="none" strike="noStrike">
                          <a:solidFill>
                            <a:srgbClr val="000000"/>
                          </a:solidFill>
                          <a:latin typeface="宋体" panose="02010600030101010101" pitchFamily="2" charset="-122"/>
                        </a:rPr>
                        <a:t>　</a:t>
                      </a:r>
                      <a:endParaRPr lang="zh-CN" altLang="en-US" sz="12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rowSpan="3">
                  <a:txBody>
                    <a:bodyPr/>
                    <a:lstStyle/>
                    <a:p>
                      <a:pPr algn="ctr" fontAlgn="ctr"/>
                      <a:r>
                        <a:rPr lang="zh-CN" altLang="en-US" sz="1400" b="1" i="0" u="none" strike="noStrike">
                          <a:solidFill>
                            <a:srgbClr val="000000"/>
                          </a:solidFill>
                          <a:latin typeface="宋体" panose="02010600030101010101" pitchFamily="2" charset="-122"/>
                        </a:rPr>
                        <a:t>能源供给情况</a:t>
                      </a:r>
                      <a:endParaRPr lang="zh-CN" altLang="en-US" sz="1400" b="1"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200" b="0" i="0" u="none" strike="noStrike" dirty="0" smtClean="0">
                          <a:solidFill>
                            <a:srgbClr val="000000"/>
                          </a:solidFill>
                          <a:latin typeface="宋体" panose="02010600030101010101" pitchFamily="2" charset="-122"/>
                        </a:rPr>
                        <a:t>设备名称</a:t>
                      </a:r>
                      <a:endParaRPr lang="zh-CN" altLang="en-US" sz="1200" b="0" i="0" u="none" strike="noStrike" dirty="0">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gridSpan="2">
                  <a:txBody>
                    <a:bodyPr/>
                    <a:lstStyle/>
                    <a:p>
                      <a:pPr algn="ctr" fontAlgn="ctr"/>
                      <a:r>
                        <a:rPr lang="zh-CN" altLang="en-US" sz="1200" b="0" i="0" u="none" strike="noStrike">
                          <a:solidFill>
                            <a:srgbClr val="000000"/>
                          </a:solidFill>
                          <a:latin typeface="宋体" panose="02010600030101010101" pitchFamily="2" charset="-122"/>
                        </a:rPr>
                        <a:t>　</a:t>
                      </a:r>
                      <a:endParaRPr lang="zh-CN" altLang="en-US" sz="12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r>
              <a:tr h="315112">
                <a:tc vMerge="1" gridSpan="2">
                  <a:tcPr/>
                </a:tc>
                <a:tc vMerge="1" hMerge="1">
                  <a:tcPr/>
                </a:tc>
                <a:tc>
                  <a:txBody>
                    <a:bodyPr/>
                    <a:lstStyle/>
                    <a:p>
                      <a:pPr algn="ctr" fontAlgn="ctr"/>
                      <a:r>
                        <a:rPr lang="zh-CN" altLang="en-US" sz="1200" b="0" i="0" u="none" strike="noStrike">
                          <a:solidFill>
                            <a:srgbClr val="000000"/>
                          </a:solidFill>
                          <a:latin typeface="宋体" panose="02010600030101010101" pitchFamily="2" charset="-122"/>
                        </a:rPr>
                        <a:t>区   域</a:t>
                      </a:r>
                      <a:endParaRPr lang="zh-CN" altLang="en-US" sz="12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200" b="0" i="0" u="none" strike="noStrike">
                          <a:solidFill>
                            <a:srgbClr val="000000"/>
                          </a:solidFill>
                          <a:latin typeface="宋体" panose="02010600030101010101" pitchFamily="2" charset="-122"/>
                        </a:rPr>
                        <a:t>　</a:t>
                      </a:r>
                      <a:endParaRPr lang="zh-CN" altLang="en-US" sz="12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vMerge="1">
                  <a:tcPr/>
                </a:tc>
                <a:tc gridSpan="2">
                  <a:txBody>
                    <a:bodyPr/>
                    <a:lstStyle/>
                    <a:p>
                      <a:pPr algn="ctr" fontAlgn="ctr"/>
                      <a:r>
                        <a:rPr lang="zh-CN" altLang="en-US" sz="1200" b="0" i="0" u="none" strike="noStrike">
                          <a:solidFill>
                            <a:srgbClr val="000000"/>
                          </a:solidFill>
                          <a:latin typeface="宋体" panose="02010600030101010101" pitchFamily="2" charset="-122"/>
                        </a:rPr>
                        <a:t>功   率</a:t>
                      </a:r>
                      <a:endParaRPr lang="zh-CN" altLang="en-US" sz="12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gridSpan="2">
                  <a:txBody>
                    <a:bodyPr/>
                    <a:lstStyle/>
                    <a:p>
                      <a:pPr algn="ctr" fontAlgn="ctr"/>
                      <a:r>
                        <a:rPr lang="zh-CN" altLang="en-US" sz="1200" b="0" i="0" u="none" strike="noStrike">
                          <a:solidFill>
                            <a:srgbClr val="000000"/>
                          </a:solidFill>
                          <a:latin typeface="宋体" panose="02010600030101010101" pitchFamily="2" charset="-122"/>
                        </a:rPr>
                        <a:t>　</a:t>
                      </a:r>
                      <a:endParaRPr lang="zh-CN" altLang="en-US" sz="12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r>
              <a:tr h="315112">
                <a:tc vMerge="1" gridSpan="2">
                  <a:tcPr/>
                </a:tc>
                <a:tc vMerge="1" hMerge="1">
                  <a:tcPr/>
                </a:tc>
                <a:tc>
                  <a:txBody>
                    <a:bodyPr/>
                    <a:lstStyle/>
                    <a:p>
                      <a:pPr algn="ctr" fontAlgn="ctr"/>
                      <a:r>
                        <a:rPr lang="zh-CN" altLang="en-US" sz="1200" b="0" i="0" u="none" strike="noStrike">
                          <a:solidFill>
                            <a:srgbClr val="000000"/>
                          </a:solidFill>
                          <a:latin typeface="宋体" panose="02010600030101010101" pitchFamily="2" charset="-122"/>
                        </a:rPr>
                        <a:t>其   他</a:t>
                      </a:r>
                      <a:endParaRPr lang="zh-CN" altLang="en-US" sz="12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zh-CN" altLang="en-US" sz="1200" b="0" i="0" u="none" strike="noStrike">
                          <a:solidFill>
                            <a:srgbClr val="000000"/>
                          </a:solidFill>
                          <a:latin typeface="宋体" panose="02010600030101010101" pitchFamily="2" charset="-122"/>
                        </a:rPr>
                        <a:t>　</a:t>
                      </a:r>
                      <a:endParaRPr lang="zh-CN" altLang="en-US" sz="12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vMerge="1">
                  <a:tcPr/>
                </a:tc>
                <a:tc gridSpan="2">
                  <a:txBody>
                    <a:bodyPr/>
                    <a:lstStyle/>
                    <a:p>
                      <a:pPr algn="ctr" fontAlgn="ctr"/>
                      <a:r>
                        <a:rPr lang="zh-CN" altLang="en-US" sz="1200" b="0" i="0" u="none" strike="noStrike">
                          <a:solidFill>
                            <a:srgbClr val="000000"/>
                          </a:solidFill>
                          <a:latin typeface="宋体" panose="02010600030101010101" pitchFamily="2" charset="-122"/>
                        </a:rPr>
                        <a:t>状   况</a:t>
                      </a:r>
                      <a:endParaRPr lang="zh-CN" altLang="en-US" sz="12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gridSpan="2">
                  <a:txBody>
                    <a:bodyPr/>
                    <a:lstStyle/>
                    <a:p>
                      <a:pPr algn="ctr" fontAlgn="ctr"/>
                      <a:r>
                        <a:rPr lang="zh-CN" altLang="en-US" sz="1200" b="0" i="0" u="none" strike="noStrike">
                          <a:solidFill>
                            <a:srgbClr val="000000"/>
                          </a:solidFill>
                          <a:latin typeface="宋体" panose="02010600030101010101" pitchFamily="2" charset="-122"/>
                        </a:rPr>
                        <a:t>　</a:t>
                      </a:r>
                      <a:endParaRPr lang="zh-CN" altLang="en-US" sz="12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315112">
                <a:tc rowSpan="6" gridSpan="2">
                  <a:txBody>
                    <a:bodyPr/>
                    <a:lstStyle/>
                    <a:p>
                      <a:pPr algn="ctr" fontAlgn="ctr"/>
                      <a:r>
                        <a:rPr lang="zh-CN" altLang="en-US" sz="1400" b="1" i="0" u="none" strike="noStrike" dirty="0" smtClean="0">
                          <a:solidFill>
                            <a:srgbClr val="333333"/>
                          </a:solidFill>
                          <a:latin typeface="宋体" panose="02010600030101010101" pitchFamily="2" charset="-122"/>
                        </a:rPr>
                        <a:t> 相关  </a:t>
                      </a:r>
                      <a:r>
                        <a:rPr lang="zh-CN" altLang="en-US" sz="1400" b="1" i="0" u="none" strike="noStrike" dirty="0">
                          <a:solidFill>
                            <a:srgbClr val="333333"/>
                          </a:solidFill>
                          <a:latin typeface="宋体" panose="02010600030101010101" pitchFamily="2" charset="-122"/>
                        </a:rPr>
                        <a:t>信息</a:t>
                      </a:r>
                      <a:endParaRPr lang="zh-CN" altLang="en-US" sz="1400" b="1" i="0" u="none" strike="noStrike" dirty="0">
                        <a:solidFill>
                          <a:srgbClr val="333333"/>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hMerge="1">
                  <a:tcPr/>
                </a:tc>
                <a:tc>
                  <a:txBody>
                    <a:bodyPr/>
                    <a:lstStyle/>
                    <a:p>
                      <a:pPr algn="ctr" fontAlgn="ctr"/>
                      <a:r>
                        <a:rPr lang="zh-CN" altLang="en-US" sz="1200" b="1" i="0" u="none" strike="noStrike" dirty="0">
                          <a:solidFill>
                            <a:srgbClr val="333333"/>
                          </a:solidFill>
                          <a:latin typeface="微软雅黑" panose="020B0503020204020204" pitchFamily="34" charset="-122"/>
                          <a:ea typeface="微软雅黑" panose="020B0503020204020204" pitchFamily="34" charset="-122"/>
                        </a:rPr>
                        <a:t>企业性质</a:t>
                      </a:r>
                      <a:endParaRPr lang="zh-CN" altLang="en-US" sz="1200" b="1" i="0" u="none" strike="noStrike" dirty="0">
                        <a:solidFill>
                          <a:srgbClr val="333333"/>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000000"/>
                          </a:solidFill>
                          <a:latin typeface="微软雅黑" panose="020B0503020204020204" pitchFamily="34" charset="-122"/>
                          <a:ea typeface="微软雅黑" panose="020B0503020204020204" pitchFamily="34" charset="-122"/>
                        </a:rPr>
                        <a:t>生产时间</a:t>
                      </a:r>
                      <a:endParaRPr lang="zh-CN" altLang="en-US" sz="1200" b="1" i="0" u="none" strike="noStrike">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333333"/>
                          </a:solidFill>
                          <a:latin typeface="微软雅黑" panose="020B0503020204020204" pitchFamily="34" charset="-122"/>
                          <a:ea typeface="微软雅黑" panose="020B0503020204020204" pitchFamily="34" charset="-122"/>
                        </a:rPr>
                        <a:t>生产周期</a:t>
                      </a:r>
                      <a:endParaRPr lang="zh-CN" altLang="en-US" sz="1200" b="1" i="0" u="none" strike="noStrike">
                        <a:solidFill>
                          <a:srgbClr val="333333"/>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333333"/>
                          </a:solidFill>
                          <a:latin typeface="微软雅黑" panose="020B0503020204020204" pitchFamily="34" charset="-122"/>
                          <a:ea typeface="微软雅黑" panose="020B0503020204020204" pitchFamily="34" charset="-122"/>
                        </a:rPr>
                        <a:t>设备状况</a:t>
                      </a:r>
                      <a:endParaRPr lang="zh-CN" altLang="en-US" sz="1200" b="1" i="0" u="none" strike="noStrike">
                        <a:solidFill>
                          <a:srgbClr val="333333"/>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200" b="1" i="0" u="none" strike="noStrike">
                          <a:solidFill>
                            <a:srgbClr val="000000"/>
                          </a:solidFill>
                          <a:latin typeface="微软雅黑" panose="020B0503020204020204" pitchFamily="34" charset="-122"/>
                          <a:ea typeface="微软雅黑" panose="020B0503020204020204" pitchFamily="34" charset="-122"/>
                        </a:rPr>
                        <a:t>最高压力</a:t>
                      </a:r>
                      <a:endParaRPr lang="zh-CN" altLang="en-US" sz="1200" b="1" i="0" u="none" strike="noStrike">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200" b="1" i="0" u="none" strike="noStrike">
                          <a:solidFill>
                            <a:srgbClr val="000000"/>
                          </a:solidFill>
                          <a:latin typeface="微软雅黑" panose="020B0503020204020204" pitchFamily="34" charset="-122"/>
                          <a:ea typeface="微软雅黑" panose="020B0503020204020204" pitchFamily="34" charset="-122"/>
                        </a:rPr>
                        <a:t>生产压力</a:t>
                      </a:r>
                      <a:endParaRPr lang="zh-CN" altLang="en-US" sz="1200" b="1" i="0" u="none" strike="noStrike">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生产负荷状况</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12">
                <a:tc vMerge="1" gridSpan="2">
                  <a:tcPr/>
                </a:tc>
                <a:tc vMerge="1" hMerge="1">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200" b="1" i="0" u="none" strike="noStrike">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200" b="1" i="0" u="none" strike="noStrike">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12">
                <a:tc vMerge="1" gridSpan="2">
                  <a:tcPr/>
                </a:tc>
                <a:tc vMerge="1" hMerge="1">
                  <a:tcPr/>
                </a:tc>
                <a:tc>
                  <a:txBody>
                    <a:bodyPr/>
                    <a:lstStyle/>
                    <a:p>
                      <a:pPr algn="ctr" fontAlgn="ctr"/>
                      <a:r>
                        <a:rPr lang="zh-CN" altLang="en-US" sz="1200" b="1" i="0" u="none" strike="noStrike">
                          <a:solidFill>
                            <a:srgbClr val="333333"/>
                          </a:solidFill>
                          <a:latin typeface="微软雅黑" panose="020B0503020204020204" pitchFamily="34" charset="-122"/>
                          <a:ea typeface="微软雅黑" panose="020B0503020204020204" pitchFamily="34" charset="-122"/>
                        </a:rPr>
                        <a:t>能耗介质</a:t>
                      </a:r>
                      <a:endParaRPr lang="zh-CN" altLang="en-US" sz="1200" b="1" i="0" u="none" strike="noStrike">
                        <a:solidFill>
                          <a:srgbClr val="333333"/>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333333"/>
                          </a:solidFill>
                          <a:latin typeface="微软雅黑" panose="020B0503020204020204" pitchFamily="34" charset="-122"/>
                          <a:ea typeface="微软雅黑" panose="020B0503020204020204" pitchFamily="34" charset="-122"/>
                        </a:rPr>
                        <a:t>单价</a:t>
                      </a:r>
                      <a:endParaRPr lang="zh-CN" altLang="en-US" sz="1200" b="1" i="0" u="none" strike="noStrike" dirty="0">
                        <a:solidFill>
                          <a:srgbClr val="333333"/>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耗能状况</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热能介质</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200" b="1" i="0" u="none" strike="noStrike" dirty="0" smtClean="0">
                          <a:solidFill>
                            <a:srgbClr val="000000"/>
                          </a:solidFill>
                          <a:latin typeface="微软雅黑" panose="020B0503020204020204" pitchFamily="34" charset="-122"/>
                          <a:ea typeface="微软雅黑" panose="020B0503020204020204" pitchFamily="34" charset="-122"/>
                        </a:rPr>
                        <a:t>痛点难点</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节能改造意愿</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smtClean="0">
                          <a:solidFill>
                            <a:srgbClr val="000000"/>
                          </a:solidFill>
                          <a:latin typeface="微软雅黑" panose="020B0503020204020204" pitchFamily="34" charset="-122"/>
                          <a:ea typeface="微软雅黑" panose="020B0503020204020204" pitchFamily="34" charset="-122"/>
                        </a:rPr>
                        <a:t>计量表</a:t>
                      </a: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12">
                <a:tc vMerge="1" gridSpan="2">
                  <a:tcPr/>
                </a:tc>
                <a:tc vMerge="1" hMerge="1">
                  <a:tcPr/>
                </a:tc>
                <a:tc>
                  <a:txBody>
                    <a:bodyPr/>
                    <a:lstStyle/>
                    <a:p>
                      <a:pPr algn="ctr" fontAlgn="ctr"/>
                      <a:r>
                        <a:rPr lang="zh-CN" altLang="en-US" sz="1200" b="1" i="0" u="none" strike="noStrike">
                          <a:solidFill>
                            <a:srgbClr val="333333"/>
                          </a:solidFill>
                          <a:latin typeface="微软雅黑" panose="020B0503020204020204" pitchFamily="34" charset="-122"/>
                          <a:ea typeface="微软雅黑" panose="020B0503020204020204" pitchFamily="34" charset="-122"/>
                        </a:rPr>
                        <a:t>　</a:t>
                      </a:r>
                      <a:endParaRPr lang="zh-CN" altLang="en-US" sz="1200" b="1" i="0" u="none" strike="noStrike">
                        <a:solidFill>
                          <a:srgbClr val="333333"/>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333333"/>
                          </a:solidFill>
                          <a:latin typeface="微软雅黑" panose="020B0503020204020204" pitchFamily="34" charset="-122"/>
                          <a:ea typeface="微软雅黑" panose="020B0503020204020204" pitchFamily="34" charset="-122"/>
                        </a:rPr>
                        <a:t>　</a:t>
                      </a:r>
                      <a:endParaRPr lang="zh-CN" altLang="en-US" sz="1200" b="1" i="0" u="none" strike="noStrike">
                        <a:solidFill>
                          <a:srgbClr val="333333"/>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333333"/>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333333"/>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12">
                <a:tc vMerge="1" gridSpan="2">
                  <a:tcPr/>
                </a:tc>
                <a:tc vMerge="1" hMerge="1">
                  <a:tcPr/>
                </a:tc>
                <a:tc>
                  <a:txBody>
                    <a:bodyPr/>
                    <a:lstStyle/>
                    <a:p>
                      <a:pPr algn="ctr" fontAlgn="ctr"/>
                      <a:r>
                        <a:rPr lang="zh-CN" altLang="en-US" sz="1200" b="1" i="0" u="none" strike="noStrike">
                          <a:solidFill>
                            <a:srgbClr val="333333"/>
                          </a:solidFill>
                          <a:latin typeface="微软雅黑" panose="020B0503020204020204" pitchFamily="34" charset="-122"/>
                          <a:ea typeface="微软雅黑" panose="020B0503020204020204" pitchFamily="34" charset="-122"/>
                        </a:rPr>
                        <a:t>原有状况</a:t>
                      </a:r>
                      <a:endParaRPr lang="zh-CN" altLang="en-US" sz="1200" b="1" i="0" u="none" strike="noStrike">
                        <a:solidFill>
                          <a:srgbClr val="333333"/>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333333"/>
                          </a:solidFill>
                          <a:latin typeface="微软雅黑" panose="020B0503020204020204" pitchFamily="34" charset="-122"/>
                          <a:ea typeface="微软雅黑" panose="020B0503020204020204" pitchFamily="34" charset="-122"/>
                        </a:rPr>
                        <a:t>使用年限</a:t>
                      </a:r>
                      <a:endParaRPr lang="zh-CN" altLang="en-US" sz="1200" b="1" i="0" u="none" strike="noStrike">
                        <a:solidFill>
                          <a:srgbClr val="333333"/>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333333"/>
                          </a:solidFill>
                          <a:latin typeface="微软雅黑" panose="020B0503020204020204" pitchFamily="34" charset="-122"/>
                          <a:ea typeface="微软雅黑" panose="020B0503020204020204" pitchFamily="34" charset="-122"/>
                        </a:rPr>
                        <a:t>环境温度</a:t>
                      </a:r>
                      <a:endParaRPr lang="zh-CN" altLang="en-US" sz="1200" b="1" i="0" u="none" strike="noStrike">
                        <a:solidFill>
                          <a:srgbClr val="333333"/>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施工条件</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施工占比</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r>
                        <a:rPr lang="zh-CN" altLang="en-US" sz="1200" b="1" i="0" u="none" strike="noStrike" dirty="0" smtClean="0">
                          <a:solidFill>
                            <a:srgbClr val="000000"/>
                          </a:solidFill>
                          <a:latin typeface="微软雅黑" panose="020B0503020204020204" pitchFamily="34" charset="-122"/>
                          <a:ea typeface="微软雅黑" panose="020B0503020204020204" pitchFamily="34" charset="-122"/>
                        </a:rPr>
                        <a:t>原始数据</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112">
                <a:tc vMerge="1" gridSpan="2">
                  <a:tcPr/>
                </a:tc>
                <a:tc vMerge="1" hMerge="1">
                  <a:tcPr/>
                </a:tc>
                <a:tc>
                  <a:txBody>
                    <a:bodyPr/>
                    <a:lstStyle/>
                    <a:p>
                      <a:pPr algn="ctr" fontAlgn="ctr"/>
                      <a:r>
                        <a:rPr lang="zh-CN" altLang="en-US" sz="1200" b="1" i="0" u="none" strike="noStrike">
                          <a:solidFill>
                            <a:srgbClr val="333333"/>
                          </a:solidFill>
                          <a:latin typeface="宋体" panose="02010600030101010101" pitchFamily="2" charset="-122"/>
                        </a:rPr>
                        <a:t>　</a:t>
                      </a:r>
                      <a:endParaRPr lang="zh-CN" altLang="en-US" sz="1200" b="1" i="0" u="none" strike="noStrike">
                        <a:solidFill>
                          <a:srgbClr val="333333"/>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333333"/>
                          </a:solidFill>
                          <a:latin typeface="宋体" panose="02010600030101010101" pitchFamily="2" charset="-122"/>
                        </a:rPr>
                        <a:t>　</a:t>
                      </a:r>
                      <a:endParaRPr lang="zh-CN" altLang="en-US" sz="1200" b="1" i="0" u="none" strike="noStrike">
                        <a:solidFill>
                          <a:srgbClr val="333333"/>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333333"/>
                          </a:solidFill>
                          <a:latin typeface="宋体" panose="02010600030101010101" pitchFamily="2" charset="-122"/>
                        </a:rPr>
                        <a:t>　</a:t>
                      </a:r>
                      <a:endParaRPr lang="zh-CN" altLang="en-US" sz="1200" b="1" i="0" u="none" strike="noStrike">
                        <a:solidFill>
                          <a:srgbClr val="333333"/>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a:solidFill>
                            <a:srgbClr val="000000"/>
                          </a:solidFill>
                          <a:latin typeface="宋体" panose="02010600030101010101" pitchFamily="2" charset="-122"/>
                        </a:rPr>
                        <a:t>　</a:t>
                      </a:r>
                      <a:endParaRPr lang="zh-CN" altLang="en-US" sz="1200" b="1"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zh-CN" altLang="en-US" sz="1200" b="1" i="0" u="none" strike="noStrike" dirty="0">
                          <a:solidFill>
                            <a:srgbClr val="000000"/>
                          </a:solidFill>
                          <a:latin typeface="宋体" panose="02010600030101010101" pitchFamily="2" charset="-122"/>
                        </a:rPr>
                        <a:t>　</a:t>
                      </a:r>
                      <a:endParaRPr lang="zh-CN" altLang="en-US" sz="1200" b="1"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200" b="1" i="0" u="none" strike="noStrike" dirty="0">
                          <a:solidFill>
                            <a:srgbClr val="000000"/>
                          </a:solidFill>
                          <a:latin typeface="宋体" panose="02010600030101010101" pitchFamily="2" charset="-122"/>
                        </a:rPr>
                        <a:t>　</a:t>
                      </a:r>
                      <a:endParaRPr lang="zh-CN" altLang="en-US" sz="1200" b="1"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200" b="1" i="0" u="none" strike="noStrike" dirty="0">
                          <a:solidFill>
                            <a:srgbClr val="000000"/>
                          </a:solidFill>
                          <a:latin typeface="宋体" panose="02010600030101010101" pitchFamily="2" charset="-122"/>
                        </a:rPr>
                        <a:t>　</a:t>
                      </a:r>
                      <a:endParaRPr lang="zh-CN" altLang="en-US" sz="1200" b="1"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4523">
                <a:tc gridSpan="2">
                  <a:txBody>
                    <a:bodyPr/>
                    <a:lstStyle/>
                    <a:p>
                      <a:pPr algn="ctr" fontAlgn="ctr"/>
                      <a:r>
                        <a:rPr lang="zh-CN" altLang="en-US" sz="1400" b="1" i="0" u="none" strike="noStrike" dirty="0" smtClean="0">
                          <a:solidFill>
                            <a:srgbClr val="333333"/>
                          </a:solidFill>
                          <a:latin typeface="宋体" panose="02010600030101010101" pitchFamily="2" charset="-122"/>
                        </a:rPr>
                        <a:t> 跟踪  </a:t>
                      </a:r>
                      <a:r>
                        <a:rPr lang="zh-CN" altLang="en-US" sz="1400" b="1" i="0" u="none" strike="noStrike" dirty="0">
                          <a:solidFill>
                            <a:srgbClr val="333333"/>
                          </a:solidFill>
                          <a:latin typeface="宋体" panose="02010600030101010101" pitchFamily="2" charset="-122"/>
                        </a:rPr>
                        <a:t>概述</a:t>
                      </a:r>
                      <a:endParaRPr lang="zh-CN" altLang="en-US" sz="1400" b="1" i="0" u="none" strike="noStrike" dirty="0">
                        <a:solidFill>
                          <a:srgbClr val="333333"/>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gridSpan="8">
                  <a:txBody>
                    <a:bodyPr/>
                    <a:lstStyle/>
                    <a:p>
                      <a:pPr algn="ctr" fontAlgn="ctr"/>
                      <a:r>
                        <a:rPr lang="zh-CN" altLang="en-US" sz="1200" b="0" i="0" u="none" strike="noStrike" dirty="0">
                          <a:solidFill>
                            <a:srgbClr val="333333"/>
                          </a:solidFill>
                          <a:latin typeface="宋体" panose="02010600030101010101" pitchFamily="2" charset="-122"/>
                        </a:rPr>
                        <a:t>　</a:t>
                      </a:r>
                      <a:endParaRPr lang="zh-CN" altLang="en-US" sz="1200" b="0" i="0" u="none" strike="noStrike" dirty="0">
                        <a:solidFill>
                          <a:srgbClr val="333333"/>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hMerge="1">
                  <a:tcPr/>
                </a:tc>
                <a:tc hMerge="1">
                  <a:tcPr/>
                </a:tc>
              </a:tr>
              <a:tr h="459829">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zh-CN" altLang="en-US" sz="1100" b="0" i="0" u="none" strike="noStrike" dirty="0">
                        <a:solidFill>
                          <a:srgbClr val="000000"/>
                        </a:solidFill>
                        <a:latin typeface="宋体" panose="02010600030101010101" pitchFamily="2" charset="-122"/>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fontAlgn="ctr"/>
                      <a:r>
                        <a:rPr lang="zh-CN" altLang="en-US" sz="1200" b="1" i="0" u="none" strike="noStrike" dirty="0">
                          <a:solidFill>
                            <a:srgbClr val="000000"/>
                          </a:solidFill>
                          <a:latin typeface="宋体" panose="02010600030101010101" pitchFamily="2" charset="-122"/>
                        </a:rPr>
                        <a:t>业务联系人：</a:t>
                      </a:r>
                      <a:endParaRPr lang="zh-CN" altLang="en-US" sz="1200" b="1" i="0" u="none" strike="noStrike" dirty="0">
                        <a:solidFill>
                          <a:srgbClr val="000000"/>
                        </a:solidFill>
                        <a:latin typeface="宋体" panose="02010600030101010101" pitchFamily="2" charset="-122"/>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hMerge="1">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zh-CN" altLang="en-US" dirty="0"/>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zh-CN" altLang="en-US" sz="1200" b="1" i="0" u="none" strike="noStrike">
                          <a:solidFill>
                            <a:srgbClr val="000000"/>
                          </a:solidFill>
                          <a:latin typeface="宋体" panose="02010600030101010101" pitchFamily="2" charset="-122"/>
                        </a:rPr>
                        <a:t>日  期：</a:t>
                      </a:r>
                      <a:endParaRPr lang="zh-CN" altLang="en-US" sz="1200" b="1" i="0" u="none" strike="noStrike">
                        <a:solidFill>
                          <a:srgbClr val="000000"/>
                        </a:solidFill>
                        <a:latin typeface="宋体" panose="02010600030101010101" pitchFamily="2" charset="-122"/>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zh-CN" altLang="en-US" sz="1200" b="0" i="0" u="none" strike="noStrike" dirty="0">
                        <a:solidFill>
                          <a:srgbClr val="000000"/>
                        </a:solidFill>
                        <a:latin typeface="宋体" panose="02010600030101010101" pitchFamily="2" charset="-122"/>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r>
            </a:tbl>
          </a:graphicData>
        </a:graphic>
      </p:graphicFrame>
      <p:graphicFrame>
        <p:nvGraphicFramePr>
          <p:cNvPr id="7" name="表格 6"/>
          <p:cNvGraphicFramePr>
            <a:graphicFrameLocks noGrp="1"/>
          </p:cNvGraphicFramePr>
          <p:nvPr/>
        </p:nvGraphicFramePr>
        <p:xfrm>
          <a:off x="6086901" y="746434"/>
          <a:ext cx="5868538" cy="5702578"/>
        </p:xfrm>
        <a:graphic>
          <a:graphicData uri="http://schemas.openxmlformats.org/drawingml/2006/table">
            <a:tbl>
              <a:tblPr/>
              <a:tblGrid>
                <a:gridCol w="183265"/>
                <a:gridCol w="213811"/>
                <a:gridCol w="1084324"/>
                <a:gridCol w="39002"/>
                <a:gridCol w="4348136"/>
              </a:tblGrid>
              <a:tr h="195262">
                <a:tc>
                  <a:txBody>
                    <a:bodyPr/>
                    <a:lstStyle/>
                    <a:p>
                      <a:pPr algn="l" fontAlgn="ctr"/>
                      <a:r>
                        <a:rPr lang="zh-CN" altLang="en-US" sz="1100" b="1" i="0" u="none" strike="noStrike" dirty="0" smtClean="0">
                          <a:solidFill>
                            <a:srgbClr val="0070C0"/>
                          </a:solidFill>
                          <a:latin typeface="微软雅黑" panose="020B0503020204020204" pitchFamily="34" charset="-122"/>
                          <a:ea typeface="微软雅黑" panose="020B0503020204020204" pitchFamily="34" charset="-122"/>
                        </a:rPr>
                        <a:t>说明</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企业性质</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国营、民企、三资企业；</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94732">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2</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生产时间</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每日</a:t>
                      </a:r>
                      <a:r>
                        <a:rPr lang="zh-CN" altLang="en-US" sz="1200" b="1" i="0" u="none" strike="noStrike" dirty="0" smtClean="0">
                          <a:solidFill>
                            <a:srgbClr val="0070C0"/>
                          </a:solidFill>
                          <a:latin typeface="微软雅黑" panose="020B0503020204020204" pitchFamily="34" charset="-122"/>
                          <a:ea typeface="微软雅黑" panose="020B0503020204020204" pitchFamily="34" charset="-122"/>
                        </a:rPr>
                        <a:t>生产多少小时，</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全年</a:t>
                      </a:r>
                      <a:r>
                        <a:rPr lang="zh-CN" altLang="en-US" sz="1200" b="1" i="0" u="none" strike="noStrike" dirty="0" smtClean="0">
                          <a:solidFill>
                            <a:srgbClr val="0070C0"/>
                          </a:solidFill>
                          <a:latin typeface="微软雅黑" panose="020B0503020204020204" pitchFamily="34" charset="-122"/>
                          <a:ea typeface="微软雅黑" panose="020B0503020204020204" pitchFamily="34" charset="-122"/>
                        </a:rPr>
                        <a:t>生产多少天；</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60132">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3</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生产周期</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长年生产，还是阶段性生产；</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89035">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4</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设备状况</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循环用能，还是开放式；</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85428">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5</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最高压力</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锅炉</a:t>
                      </a:r>
                      <a:r>
                        <a:rPr lang="zh-CN" altLang="en-US" sz="1200" b="1" i="0" u="none" strike="noStrike" dirty="0" smtClean="0">
                          <a:solidFill>
                            <a:srgbClr val="0070C0"/>
                          </a:solidFill>
                          <a:latin typeface="微软雅黑" panose="020B0503020204020204" pitchFamily="34" charset="-122"/>
                          <a:ea typeface="微软雅黑" panose="020B0503020204020204" pitchFamily="34" charset="-122"/>
                        </a:rPr>
                        <a:t>出口产生或购买蒸汽入口的</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最高压力（</a:t>
                      </a:r>
                      <a:r>
                        <a:rPr lang="en-US" altLang="zh-CN" sz="1200" b="1" i="0" u="none" strike="noStrike" dirty="0" err="1">
                          <a:solidFill>
                            <a:srgbClr val="0070C0"/>
                          </a:solidFill>
                          <a:latin typeface="微软雅黑" panose="020B0503020204020204" pitchFamily="34" charset="-122"/>
                          <a:ea typeface="微软雅黑" panose="020B0503020204020204" pitchFamily="34" charset="-122"/>
                        </a:rPr>
                        <a:t>Mpa</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67094">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6</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生产压力</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生产设备使用的压力（</a:t>
                      </a:r>
                      <a:r>
                        <a:rPr lang="en-US" altLang="zh-CN" sz="1200" b="1" i="0" u="none" strike="noStrike" dirty="0" err="1">
                          <a:solidFill>
                            <a:srgbClr val="0070C0"/>
                          </a:solidFill>
                          <a:latin typeface="微软雅黑" panose="020B0503020204020204" pitchFamily="34" charset="-122"/>
                          <a:ea typeface="微软雅黑" panose="020B0503020204020204" pitchFamily="34" charset="-122"/>
                        </a:rPr>
                        <a:t>Mpa</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75949">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7</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生产负荷状况</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设备生产作业时间是持续生产，还是间歇生产；</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87343">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8</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能耗介质</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产生能耗的材料，煤、油、电</a:t>
                      </a:r>
                      <a:r>
                        <a:rPr lang="zh-CN" altLang="en-US" sz="1200" b="1" i="0" u="none" strike="noStrike" dirty="0" smtClean="0">
                          <a:solidFill>
                            <a:srgbClr val="0070C0"/>
                          </a:solidFill>
                          <a:latin typeface="微软雅黑" panose="020B0503020204020204" pitchFamily="34" charset="-122"/>
                          <a:ea typeface="微软雅黑" panose="020B0503020204020204" pitchFamily="34" charset="-122"/>
                        </a:rPr>
                        <a:t>、气、</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生物质颗粒、其他；</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51505">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9</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单价</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所用能耗介质的单价；</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60132">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10</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耗能状况</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smtClean="0">
                          <a:solidFill>
                            <a:srgbClr val="0070C0"/>
                          </a:solidFill>
                          <a:latin typeface="微软雅黑" panose="020B0503020204020204" pitchFamily="34" charset="-122"/>
                          <a:ea typeface="微软雅黑" panose="020B0503020204020204" pitchFamily="34" charset="-122"/>
                        </a:rPr>
                        <a:t>每天能耗</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介质的使用量；</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85428">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11</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热能介质</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生产使用的热能是蒸汽、导热油及其它；</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98747">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smtClean="0">
                          <a:solidFill>
                            <a:srgbClr val="0070C0"/>
                          </a:solidFill>
                          <a:latin typeface="微软雅黑" panose="020B0503020204020204" pitchFamily="34" charset="-122"/>
                          <a:ea typeface="微软雅黑" panose="020B0503020204020204" pitchFamily="34" charset="-122"/>
                        </a:rPr>
                        <a:t>12</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gridSpan="2">
                  <a:txBody>
                    <a:bodyPr/>
                    <a:lstStyle/>
                    <a:p>
                      <a:pPr algn="l" fontAlgn="ctr"/>
                      <a:r>
                        <a:rPr lang="zh-CN" altLang="en-US" sz="1200" b="1" i="0" u="none" strike="noStrike" dirty="0" smtClean="0">
                          <a:solidFill>
                            <a:srgbClr val="0070C0"/>
                          </a:solidFill>
                          <a:latin typeface="微软雅黑" panose="020B0503020204020204" pitchFamily="34" charset="-122"/>
                          <a:ea typeface="微软雅黑" panose="020B0503020204020204" pitchFamily="34" charset="-122"/>
                        </a:rPr>
                        <a:t>痛点、难点</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hMerge="1">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企业能耗解决不了</a:t>
                      </a:r>
                      <a:r>
                        <a:rPr lang="zh-CN" altLang="en-US" sz="1200" b="1" i="0" u="none" strike="noStrike" dirty="0" smtClean="0">
                          <a:solidFill>
                            <a:srgbClr val="0070C0"/>
                          </a:solidFill>
                          <a:latin typeface="微软雅黑" panose="020B0503020204020204" pitchFamily="34" charset="-122"/>
                          <a:ea typeface="微软雅黑" panose="020B0503020204020204" pitchFamily="34" charset="-122"/>
                        </a:rPr>
                        <a:t>或解决困难</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的问题；</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302978">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13</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节能改造意愿</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endParaRPr lang="zh-CN" altLang="en-US" sz="1200" dirty="0">
                        <a:solidFill>
                          <a:srgbClr val="0070C0"/>
                        </a:solidFill>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企业对节能改造的意愿的态度，强烈、需要、可有可无等；</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74584">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14</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计量表</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endParaRPr lang="zh-CN" altLang="en-US" sz="1200">
                        <a:solidFill>
                          <a:srgbClr val="0070C0"/>
                        </a:solidFill>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企业热能介质统计计量仪器的使用状况；</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348737">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15</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原有状况</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endParaRPr lang="zh-CN" altLang="en-US" sz="1200">
                        <a:solidFill>
                          <a:srgbClr val="0070C0"/>
                        </a:solidFill>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企业原有保温状况，全裸、部分裸露、岩棉、硅酸铝、聚胺脂等；</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52303">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16</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使用年限</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endParaRPr lang="zh-CN" altLang="en-US" sz="1200">
                        <a:solidFill>
                          <a:srgbClr val="0070C0"/>
                        </a:solidFill>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企业原有保温材料有无更换，更换周期，无更换使用多久等；</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313212">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17</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环境温度</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endParaRPr lang="zh-CN" altLang="en-US" sz="1200">
                        <a:solidFill>
                          <a:srgbClr val="0070C0"/>
                        </a:solidFill>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热能使用设备周边环境的温度；</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70791">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18</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施工条件</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endParaRPr lang="zh-CN" altLang="en-US" sz="1200">
                        <a:solidFill>
                          <a:srgbClr val="0070C0"/>
                        </a:solidFill>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需要改造部分的施工环境，管道架空、地沟、直埋及其他状况；</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231229">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19</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施工占比</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endParaRPr lang="zh-CN" altLang="en-US" sz="1200">
                        <a:solidFill>
                          <a:srgbClr val="0070C0"/>
                        </a:solidFill>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节能改造部分占整体用能设备、设施的比例；</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r h="313212">
                <a:tc>
                  <a:txBody>
                    <a:bodyPr/>
                    <a:lstStyle/>
                    <a:p>
                      <a:pPr algn="l" fontAlgn="ct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pPr algn="l"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原始数据</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c>
                  <a:txBody>
                    <a:bodyPr/>
                    <a:lstStyle/>
                    <a:p>
                      <a:endParaRPr lang="zh-CN" altLang="en-US" sz="1200">
                        <a:solidFill>
                          <a:srgbClr val="0070C0"/>
                        </a:solidFill>
                      </a:endParaRPr>
                    </a:p>
                  </a:txBody>
                  <a:tcPr marL="4727" marR="4727" marT="4727" marB="0" anchor="ctr">
                    <a:lnL>
                      <a:noFill/>
                    </a:lnL>
                    <a:lnR>
                      <a:noFill/>
                    </a:lnR>
                    <a:lnT>
                      <a:noFill/>
                    </a:lnT>
                    <a:lnB>
                      <a:noFill/>
                    </a:lnB>
                  </a:tcPr>
                </a:tc>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企业能耗介质使用情况的数据统计状况。</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4727" marR="4727" marT="4727" marB="0" anchor="ctr">
                    <a:lnL>
                      <a:noFill/>
                    </a:lnL>
                    <a:lnR>
                      <a:noFill/>
                    </a:lnR>
                    <a:lnT>
                      <a:noFill/>
                    </a:lnT>
                    <a:lnB>
                      <a:noFill/>
                    </a:lnB>
                  </a:tcPr>
                </a:tc>
              </a:tr>
            </a:tbl>
          </a:graphicData>
        </a:graphic>
      </p:graphicFrame>
      <p:sp>
        <p:nvSpPr>
          <p:cNvPr id="10"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3" name="图片 2"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10" name="表格 9"/>
          <p:cNvGraphicFramePr>
            <a:graphicFrameLocks noGrp="1"/>
          </p:cNvGraphicFramePr>
          <p:nvPr/>
        </p:nvGraphicFramePr>
        <p:xfrm>
          <a:off x="243480" y="961895"/>
          <a:ext cx="6464299" cy="5534445"/>
        </p:xfrm>
        <a:graphic>
          <a:graphicData uri="http://schemas.openxmlformats.org/drawingml/2006/table">
            <a:tbl>
              <a:tblPr/>
              <a:tblGrid>
                <a:gridCol w="295565"/>
                <a:gridCol w="657871"/>
                <a:gridCol w="514856"/>
                <a:gridCol w="686474"/>
                <a:gridCol w="600665"/>
                <a:gridCol w="715077"/>
                <a:gridCol w="753215"/>
                <a:gridCol w="543459"/>
                <a:gridCol w="772284"/>
                <a:gridCol w="924833"/>
              </a:tblGrid>
              <a:tr h="406678">
                <a:tc gridSpan="10">
                  <a:txBody>
                    <a:bodyPr/>
                    <a:lstStyle/>
                    <a:p>
                      <a:pPr algn="ctr" fontAlgn="ctr"/>
                      <a:r>
                        <a:rPr lang="zh-CN" altLang="en-US" sz="2000" b="0" i="0" u="none" strike="noStrike" dirty="0">
                          <a:solidFill>
                            <a:srgbClr val="000000"/>
                          </a:solidFill>
                          <a:latin typeface="宋体" panose="02010600030101010101" pitchFamily="2" charset="-122"/>
                        </a:rPr>
                        <a:t>现场数据测量记录表</a:t>
                      </a:r>
                      <a:endParaRPr lang="zh-CN" altLang="en-US" sz="2000" b="0" i="0" u="none" strike="noStrike" dirty="0">
                        <a:solidFill>
                          <a:srgbClr val="000000"/>
                        </a:solidFill>
                        <a:latin typeface="宋体" panose="02010600030101010101" pitchFamily="2" charset="-122"/>
                      </a:endParaRPr>
                    </a:p>
                  </a:txBody>
                  <a:tcPr marL="9525" marR="9525" marT="9525" marB="0" anchor="ctr">
                    <a:lnL>
                      <a:noFill/>
                    </a:lnL>
                    <a:lnR>
                      <a:noFill/>
                    </a:lnR>
                    <a:lnT>
                      <a:noFill/>
                    </a:lnT>
                    <a:lnB>
                      <a:noFill/>
                    </a:lnB>
                  </a:tcPr>
                </a:tc>
                <a:tc hMerge="1">
                  <a:tcPr/>
                </a:tc>
                <a:tc hMerge="1">
                  <a:tcPr/>
                </a:tc>
                <a:tc hMerge="1">
                  <a:tcPr/>
                </a:tc>
                <a:tc hMerge="1">
                  <a:tcPr/>
                </a:tc>
                <a:tc hMerge="1">
                  <a:tcPr/>
                </a:tc>
                <a:tc hMerge="1">
                  <a:tcPr/>
                </a:tc>
                <a:tc hMerge="1">
                  <a:tcPr/>
                </a:tc>
                <a:tc hMerge="1">
                  <a:tcPr/>
                </a:tc>
                <a:tc hMerge="1">
                  <a:tcPr/>
                </a:tc>
              </a:tr>
              <a:tr h="187513">
                <a:tc gridSpan="2">
                  <a:txBody>
                    <a:bodyPr/>
                    <a:lstStyle/>
                    <a:p>
                      <a:pPr algn="l" fontAlgn="ctr"/>
                      <a:r>
                        <a:rPr lang="zh-CN" altLang="en-US" sz="1100" b="0" i="0" u="none" strike="noStrike">
                          <a:solidFill>
                            <a:srgbClr val="000000"/>
                          </a:solidFill>
                          <a:latin typeface="宋体" panose="02010600030101010101" pitchFamily="2" charset="-122"/>
                        </a:rPr>
                        <a:t>测量日期：</a:t>
                      </a: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a:noFill/>
                    </a:lnT>
                    <a:lnB>
                      <a:noFill/>
                    </a:lnB>
                  </a:tcPr>
                </a:tc>
                <a:tc hMerge="1">
                  <a:tcPr/>
                </a:tc>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a:noFill/>
                    </a:lnT>
                    <a:lnB>
                      <a:noFill/>
                    </a:lnB>
                  </a:tcPr>
                </a:tc>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a:noFill/>
                    </a:lnT>
                    <a:lnB>
                      <a:noFill/>
                    </a:lnB>
                  </a:tcPr>
                </a:tc>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a:noFill/>
                    </a:lnT>
                    <a:lnB>
                      <a:noFill/>
                    </a:lnB>
                  </a:tcPr>
                </a:tc>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a:noFill/>
                    </a:lnT>
                    <a:lnB>
                      <a:noFill/>
                    </a:lnB>
                  </a:tcPr>
                </a:tc>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a:noFill/>
                    </a:lnT>
                    <a:lnB>
                      <a:noFill/>
                    </a:lnB>
                  </a:tcPr>
                </a:tc>
                <a:tc>
                  <a:txBody>
                    <a:bodyPr/>
                    <a:lstStyle/>
                    <a:p>
                      <a:pPr algn="r" fontAlgn="ctr"/>
                      <a:r>
                        <a:rPr lang="zh-CN" altLang="en-US" sz="1100" b="0" i="0" u="none" strike="noStrike">
                          <a:solidFill>
                            <a:srgbClr val="000000"/>
                          </a:solidFill>
                          <a:latin typeface="宋体" panose="02010600030101010101" pitchFamily="2" charset="-122"/>
                        </a:rPr>
                        <a:t>编号：</a:t>
                      </a: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a:noFill/>
                    </a:lnT>
                    <a:lnB>
                      <a:noFill/>
                    </a:lnB>
                  </a:tcPr>
                </a:tc>
                <a:tc gridSpan="2">
                  <a:txBody>
                    <a:bodyPr/>
                    <a:lstStyle/>
                    <a:p>
                      <a:pPr algn="ctr" fontAlgn="ctr"/>
                      <a:endParaRPr lang="zh-CN" altLang="en-US" sz="1100" b="0" i="0" u="none" strike="noStrike">
                        <a:solidFill>
                          <a:srgbClr val="000000"/>
                        </a:solidFill>
                        <a:latin typeface="宋体" panose="02010600030101010101" pitchFamily="2" charset="-122"/>
                      </a:endParaRPr>
                    </a:p>
                  </a:txBody>
                  <a:tcPr marL="9525" marR="9525" marT="9525" marB="0" anchor="ctr">
                    <a:lnL>
                      <a:noFill/>
                    </a:lnL>
                    <a:lnR>
                      <a:noFill/>
                    </a:lnR>
                    <a:lnT>
                      <a:noFill/>
                    </a:lnT>
                    <a:lnB>
                      <a:noFill/>
                    </a:lnB>
                  </a:tcPr>
                </a:tc>
                <a:tc hMerge="1">
                  <a:tcPr/>
                </a:tc>
              </a:tr>
              <a:tr h="203644">
                <a:tc>
                  <a:txBody>
                    <a:bodyPr/>
                    <a:lstStyle/>
                    <a:p>
                      <a:pPr algn="l"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dirty="0">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zh-CN" altLang="en-US" sz="1200" b="0" i="0" u="none" strike="noStrike">
                        <a:solidFill>
                          <a:srgbClr val="00000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r>
              <a:tr h="239223">
                <a:tc gridSpan="2">
                  <a:txBody>
                    <a:bodyPr/>
                    <a:lstStyle/>
                    <a:p>
                      <a:pPr algn="ctr" fontAlgn="ctr"/>
                      <a:r>
                        <a:rPr lang="zh-CN" altLang="en-US" sz="1100" b="0" i="0" u="none" strike="noStrike">
                          <a:solidFill>
                            <a:srgbClr val="000000"/>
                          </a:solidFill>
                          <a:latin typeface="宋体" panose="02010600030101010101" pitchFamily="2" charset="-122"/>
                        </a:rPr>
                        <a:t>企业名称</a:t>
                      </a:r>
                      <a:endParaRPr lang="zh-CN" altLang="en-US" sz="11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gridSpan="4">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a:txBody>
                    <a:bodyPr/>
                    <a:lstStyle/>
                    <a:p>
                      <a:pPr algn="ctr" fontAlgn="ctr"/>
                      <a:r>
                        <a:rPr lang="zh-CN" altLang="en-US" sz="1100" b="0" i="0" u="none" strike="noStrike">
                          <a:solidFill>
                            <a:srgbClr val="000000"/>
                          </a:solidFill>
                          <a:latin typeface="宋体" panose="02010600030101010101" pitchFamily="2" charset="-122"/>
                        </a:rPr>
                        <a:t>地址</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r>
              <a:tr h="239223">
                <a:tc gridSpan="2">
                  <a:txBody>
                    <a:bodyPr/>
                    <a:lstStyle/>
                    <a:p>
                      <a:pPr algn="ctr" fontAlgn="ctr"/>
                      <a:r>
                        <a:rPr lang="zh-CN" altLang="en-US" sz="1100" b="0" i="0" u="none" strike="noStrike">
                          <a:solidFill>
                            <a:srgbClr val="000000"/>
                          </a:solidFill>
                          <a:latin typeface="宋体" panose="02010600030101010101" pitchFamily="2" charset="-122"/>
                        </a:rPr>
                        <a:t>设备名称</a:t>
                      </a:r>
                      <a:endParaRPr lang="zh-CN" altLang="en-US" sz="11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gridSpan="2">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100" b="0" i="0" u="none" strike="noStrike">
                          <a:solidFill>
                            <a:srgbClr val="000000"/>
                          </a:solidFill>
                          <a:latin typeface="宋体" panose="02010600030101010101" pitchFamily="2" charset="-122"/>
                        </a:rPr>
                        <a:t>型号</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吨位</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数量</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223">
                <a:tc gridSpan="2">
                  <a:txBody>
                    <a:bodyPr/>
                    <a:lstStyle/>
                    <a:p>
                      <a:pPr algn="ctr" fontAlgn="ctr"/>
                      <a:r>
                        <a:rPr lang="zh-CN" altLang="en-US" sz="1100" b="0" i="0" u="none" strike="noStrike">
                          <a:solidFill>
                            <a:srgbClr val="000000"/>
                          </a:solidFill>
                          <a:latin typeface="宋体" panose="02010600030101010101" pitchFamily="2" charset="-122"/>
                        </a:rPr>
                        <a:t>燃料介质</a:t>
                      </a:r>
                      <a:endParaRPr lang="zh-CN" altLang="en-US" sz="11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gridSpan="2">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100" b="0" i="0" u="none" strike="noStrike">
                          <a:solidFill>
                            <a:srgbClr val="000000"/>
                          </a:solidFill>
                          <a:latin typeface="宋体" panose="02010600030101010101" pitchFamily="2" charset="-122"/>
                        </a:rPr>
                        <a:t>单价</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dirty="0">
                          <a:solidFill>
                            <a:srgbClr val="000000"/>
                          </a:solidFill>
                          <a:latin typeface="宋体" panose="02010600030101010101" pitchFamily="2" charset="-122"/>
                        </a:rPr>
                        <a:t>能源消耗</a:t>
                      </a:r>
                      <a:endParaRPr lang="zh-CN" altLang="en-US" sz="1100" b="0"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ctr"/>
                      <a:r>
                        <a:rPr lang="en-US" altLang="zh-CN" sz="1100" b="0" i="0" u="none" strike="noStrike" dirty="0">
                          <a:solidFill>
                            <a:srgbClr val="000000"/>
                          </a:solidFill>
                          <a:latin typeface="宋体" panose="02010600030101010101" pitchFamily="2" charset="-122"/>
                        </a:rPr>
                        <a:t>/</a:t>
                      </a:r>
                      <a:r>
                        <a:rPr lang="zh-CN" altLang="en-US" sz="1100" b="0" i="0" u="none" strike="noStrike" dirty="0">
                          <a:solidFill>
                            <a:srgbClr val="000000"/>
                          </a:solidFill>
                          <a:latin typeface="宋体" panose="02010600030101010101" pitchFamily="2" charset="-122"/>
                        </a:rPr>
                        <a:t>天</a:t>
                      </a:r>
                      <a:endParaRPr lang="zh-CN" altLang="en-US" sz="1100" b="0"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r" fontAlgn="ctr"/>
                      <a:r>
                        <a:rPr lang="en-US" altLang="zh-CN" sz="1100" b="0" i="0" u="none" strike="noStrike">
                          <a:solidFill>
                            <a:srgbClr val="000000"/>
                          </a:solidFill>
                          <a:latin typeface="宋体" panose="02010600030101010101" pitchFamily="2" charset="-122"/>
                        </a:rPr>
                        <a:t>/</a:t>
                      </a:r>
                      <a:r>
                        <a:rPr lang="zh-CN" altLang="en-US" sz="1100" b="0" i="0" u="none" strike="noStrike">
                          <a:solidFill>
                            <a:srgbClr val="000000"/>
                          </a:solidFill>
                          <a:latin typeface="宋体" panose="02010600030101010101" pitchFamily="2" charset="-122"/>
                        </a:rPr>
                        <a:t>年</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223">
                <a:tc gridSpan="2">
                  <a:txBody>
                    <a:bodyPr/>
                    <a:lstStyle/>
                    <a:p>
                      <a:pPr algn="ctr" fontAlgn="ctr"/>
                      <a:r>
                        <a:rPr lang="zh-CN" altLang="en-US" sz="1100" b="0" i="0" u="none" strike="noStrike">
                          <a:solidFill>
                            <a:srgbClr val="000000"/>
                          </a:solidFill>
                          <a:latin typeface="宋体" panose="02010600030101010101" pitchFamily="2" charset="-122"/>
                        </a:rPr>
                        <a:t>工作功率</a:t>
                      </a:r>
                      <a:endParaRPr lang="zh-CN" altLang="en-US" sz="11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100" b="0" i="0" u="none" strike="noStrike">
                          <a:solidFill>
                            <a:srgbClr val="000000"/>
                          </a:solidFill>
                          <a:latin typeface="宋体" panose="02010600030101010101" pitchFamily="2" charset="-122"/>
                        </a:rPr>
                        <a:t>额定</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实际</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dirty="0">
                          <a:solidFill>
                            <a:srgbClr val="000000"/>
                          </a:solidFill>
                          <a:latin typeface="宋体" panose="02010600030101010101" pitchFamily="2" charset="-122"/>
                        </a:rPr>
                        <a:t>工作时间</a:t>
                      </a:r>
                      <a:endParaRPr lang="zh-CN" altLang="en-US" sz="1100" b="0"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ctr"/>
                      <a:r>
                        <a:rPr lang="zh-CN" altLang="en-US" sz="1100" b="0" i="0" u="none" strike="noStrike">
                          <a:solidFill>
                            <a:srgbClr val="000000"/>
                          </a:solidFill>
                          <a:latin typeface="宋体" panose="02010600030101010101" pitchFamily="2" charset="-122"/>
                        </a:rPr>
                        <a:t>小时</a:t>
                      </a:r>
                      <a:r>
                        <a:rPr lang="en-US" altLang="zh-CN" sz="1100" b="0" i="0" u="none" strike="noStrike">
                          <a:solidFill>
                            <a:srgbClr val="000000"/>
                          </a:solidFill>
                          <a:latin typeface="宋体" panose="02010600030101010101" pitchFamily="2" charset="-122"/>
                        </a:rPr>
                        <a:t>/</a:t>
                      </a:r>
                      <a:r>
                        <a:rPr lang="zh-CN" altLang="en-US" sz="1100" b="0" i="0" u="none" strike="noStrike">
                          <a:solidFill>
                            <a:srgbClr val="000000"/>
                          </a:solidFill>
                          <a:latin typeface="宋体" panose="02010600030101010101" pitchFamily="2" charset="-122"/>
                        </a:rPr>
                        <a:t>天</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r" fontAlgn="ctr"/>
                      <a:r>
                        <a:rPr lang="zh-CN" altLang="en-US" sz="1100" b="0" i="0" u="none" strike="noStrike">
                          <a:solidFill>
                            <a:srgbClr val="000000"/>
                          </a:solidFill>
                          <a:latin typeface="宋体" panose="02010600030101010101" pitchFamily="2" charset="-122"/>
                        </a:rPr>
                        <a:t>天</a:t>
                      </a:r>
                      <a:r>
                        <a:rPr lang="en-US" altLang="zh-CN" sz="1100" b="0" i="0" u="none" strike="noStrike">
                          <a:solidFill>
                            <a:srgbClr val="000000"/>
                          </a:solidFill>
                          <a:latin typeface="宋体" panose="02010600030101010101" pitchFamily="2" charset="-122"/>
                        </a:rPr>
                        <a:t>/</a:t>
                      </a:r>
                      <a:r>
                        <a:rPr lang="zh-CN" altLang="en-US" sz="1100" b="0" i="0" u="none" strike="noStrike">
                          <a:solidFill>
                            <a:srgbClr val="000000"/>
                          </a:solidFill>
                          <a:latin typeface="宋体" panose="02010600030101010101" pitchFamily="2" charset="-122"/>
                        </a:rPr>
                        <a:t>年</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223">
                <a:tc gridSpan="2">
                  <a:txBody>
                    <a:bodyPr/>
                    <a:lstStyle/>
                    <a:p>
                      <a:pPr algn="ctr" fontAlgn="ctr"/>
                      <a:r>
                        <a:rPr lang="zh-CN" altLang="en-US" sz="1100" b="0" i="0" u="none" strike="noStrike">
                          <a:solidFill>
                            <a:srgbClr val="000000"/>
                          </a:solidFill>
                          <a:latin typeface="宋体" panose="02010600030101010101" pitchFamily="2" charset="-122"/>
                        </a:rPr>
                        <a:t>初始端参数</a:t>
                      </a:r>
                      <a:endParaRPr lang="zh-CN" altLang="en-US" sz="11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100" b="0" i="0" u="none" strike="noStrike">
                          <a:solidFill>
                            <a:srgbClr val="000000"/>
                          </a:solidFill>
                          <a:latin typeface="宋体" panose="02010600030101010101" pitchFamily="2" charset="-122"/>
                        </a:rPr>
                        <a:t>温度</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压力</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原有保温</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改造意愿</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223">
                <a:tc gridSpan="2">
                  <a:txBody>
                    <a:bodyPr/>
                    <a:lstStyle/>
                    <a:p>
                      <a:pPr algn="ctr" fontAlgn="ctr"/>
                      <a:r>
                        <a:rPr lang="zh-CN" altLang="en-US" sz="1100" b="0" i="0" u="none" strike="noStrike" dirty="0" smtClean="0">
                          <a:solidFill>
                            <a:srgbClr val="000000"/>
                          </a:solidFill>
                          <a:latin typeface="宋体" panose="02010600030101010101" pitchFamily="2" charset="-122"/>
                        </a:rPr>
                        <a:t>终端</a:t>
                      </a:r>
                      <a:r>
                        <a:rPr lang="zh-CN" altLang="en-US" sz="1100" b="0" i="0" u="none" strike="noStrike" dirty="0">
                          <a:solidFill>
                            <a:srgbClr val="000000"/>
                          </a:solidFill>
                          <a:latin typeface="宋体" panose="02010600030101010101" pitchFamily="2" charset="-122"/>
                        </a:rPr>
                        <a:t>参数</a:t>
                      </a:r>
                      <a:endParaRPr lang="zh-CN" altLang="en-US" sz="1100" b="0" i="0" u="none" strike="noStrike" dirty="0">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100" b="0" i="0" u="none" strike="noStrike">
                          <a:solidFill>
                            <a:srgbClr val="000000"/>
                          </a:solidFill>
                          <a:latin typeface="宋体" panose="02010600030101010101" pitchFamily="2" charset="-122"/>
                        </a:rPr>
                        <a:t>温度</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压力</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dirty="0">
                          <a:solidFill>
                            <a:srgbClr val="000000"/>
                          </a:solidFill>
                          <a:latin typeface="宋体" panose="02010600030101010101" pitchFamily="2" charset="-122"/>
                        </a:rPr>
                        <a:t>使用时间</a:t>
                      </a:r>
                      <a:endParaRPr lang="zh-CN" altLang="en-US" sz="1100" b="0"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状况</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223">
                <a:tc gridSpan="7">
                  <a:txBody>
                    <a:bodyPr/>
                    <a:lstStyle/>
                    <a:p>
                      <a:pPr algn="ctr" fontAlgn="ctr"/>
                      <a:r>
                        <a:rPr lang="zh-CN" altLang="en-US" sz="1100" b="0" i="0" u="none" strike="noStrike">
                          <a:solidFill>
                            <a:srgbClr val="000000"/>
                          </a:solidFill>
                          <a:latin typeface="宋体" panose="02010600030101010101" pitchFamily="2" charset="-122"/>
                        </a:rPr>
                        <a:t>测量内容</a:t>
                      </a:r>
                      <a:endParaRPr lang="zh-CN" altLang="en-US" sz="11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hMerge="1">
                  <a:tcPr/>
                </a:tc>
                <a:tc gridSpan="2">
                  <a:txBody>
                    <a:bodyPr/>
                    <a:lstStyle/>
                    <a:p>
                      <a:pPr algn="ctr" fontAlgn="ctr"/>
                      <a:r>
                        <a:rPr lang="zh-CN" altLang="en-US" sz="1100" b="0" i="0" u="none" strike="noStrike">
                          <a:solidFill>
                            <a:srgbClr val="000000"/>
                          </a:solidFill>
                          <a:latin typeface="宋体" panose="02010600030101010101" pitchFamily="2" charset="-122"/>
                        </a:rPr>
                        <a:t>施工条件</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rowSpan="2">
                  <a:txBody>
                    <a:bodyPr/>
                    <a:lstStyle/>
                    <a:p>
                      <a:pPr algn="ctr" fontAlgn="ctr"/>
                      <a:r>
                        <a:rPr lang="zh-CN" altLang="en-US" sz="1100" b="0" i="0" u="none" strike="noStrike">
                          <a:solidFill>
                            <a:srgbClr val="000000"/>
                          </a:solidFill>
                          <a:latin typeface="宋体" panose="02010600030101010101" pitchFamily="2" charset="-122"/>
                        </a:rPr>
                        <a:t>备注</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223">
                <a:tc gridSpan="2">
                  <a:txBody>
                    <a:bodyPr/>
                    <a:lstStyle/>
                    <a:p>
                      <a:pPr algn="ctr" fontAlgn="ctr"/>
                      <a:r>
                        <a:rPr lang="zh-CN" altLang="en-US" sz="1100" b="0" i="0" u="none" strike="noStrike">
                          <a:solidFill>
                            <a:srgbClr val="000000"/>
                          </a:solidFill>
                          <a:latin typeface="宋体" panose="02010600030101010101" pitchFamily="2" charset="-122"/>
                        </a:rPr>
                        <a:t>位置及名称</a:t>
                      </a:r>
                      <a:endParaRPr lang="zh-CN" altLang="en-US" sz="11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ctr" fontAlgn="ctr"/>
                      <a:r>
                        <a:rPr lang="zh-CN" altLang="en-US" sz="1100" b="0" i="0" u="none" strike="noStrike">
                          <a:solidFill>
                            <a:srgbClr val="000000"/>
                          </a:solidFill>
                          <a:latin typeface="宋体" panose="02010600030101010101" pitchFamily="2" charset="-122"/>
                        </a:rPr>
                        <a:t>规格</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长</a:t>
                      </a:r>
                      <a:r>
                        <a:rPr lang="en-US" altLang="zh-CN" sz="1100" b="0" i="0" u="none" strike="noStrike">
                          <a:solidFill>
                            <a:srgbClr val="000000"/>
                          </a:solidFill>
                          <a:latin typeface="宋体" panose="02010600030101010101" pitchFamily="2" charset="-122"/>
                        </a:rPr>
                        <a:t>(</a:t>
                      </a:r>
                      <a:r>
                        <a:rPr lang="en-US" sz="1100" b="0" i="0" u="none" strike="noStrike">
                          <a:solidFill>
                            <a:srgbClr val="000000"/>
                          </a:solidFill>
                          <a:latin typeface="宋体" panose="02010600030101010101" pitchFamily="2" charset="-122"/>
                        </a:rPr>
                        <a:t>M)</a:t>
                      </a:r>
                      <a:endParaRPr 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宽</a:t>
                      </a:r>
                      <a:r>
                        <a:rPr lang="en-US" altLang="zh-CN" sz="1100" b="0" i="0" u="none" strike="noStrike">
                          <a:solidFill>
                            <a:srgbClr val="000000"/>
                          </a:solidFill>
                          <a:latin typeface="宋体" panose="02010600030101010101" pitchFamily="2" charset="-122"/>
                        </a:rPr>
                        <a:t>(</a:t>
                      </a:r>
                      <a:r>
                        <a:rPr lang="en-US" sz="1100" b="0" i="0" u="none" strike="noStrike">
                          <a:solidFill>
                            <a:srgbClr val="000000"/>
                          </a:solidFill>
                          <a:latin typeface="宋体" panose="02010600030101010101" pitchFamily="2" charset="-122"/>
                        </a:rPr>
                        <a:t>M)</a:t>
                      </a:r>
                      <a:endParaRPr 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高</a:t>
                      </a:r>
                      <a:r>
                        <a:rPr lang="en-US" altLang="zh-CN" sz="1100" b="0" i="0" u="none" strike="noStrike">
                          <a:solidFill>
                            <a:srgbClr val="000000"/>
                          </a:solidFill>
                          <a:latin typeface="宋体" panose="02010600030101010101" pitchFamily="2" charset="-122"/>
                        </a:rPr>
                        <a:t>(</a:t>
                      </a:r>
                      <a:r>
                        <a:rPr lang="en-US" sz="1100" b="0" i="0" u="none" strike="noStrike">
                          <a:solidFill>
                            <a:srgbClr val="000000"/>
                          </a:solidFill>
                          <a:latin typeface="宋体" panose="02010600030101010101" pitchFamily="2" charset="-122"/>
                        </a:rPr>
                        <a:t>M)</a:t>
                      </a:r>
                      <a:endParaRPr 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温度</a:t>
                      </a:r>
                      <a:r>
                        <a:rPr lang="en-US" altLang="zh-CN" sz="1100" b="0" i="0" u="none" strike="noStrike" baseline="30000">
                          <a:solidFill>
                            <a:srgbClr val="000000"/>
                          </a:solidFill>
                          <a:latin typeface="宋体" panose="02010600030101010101" pitchFamily="2" charset="-122"/>
                        </a:rPr>
                        <a:t>0</a:t>
                      </a:r>
                      <a:r>
                        <a:rPr lang="en-US" sz="1100" b="0" i="0" u="none" strike="noStrike">
                          <a:solidFill>
                            <a:srgbClr val="000000"/>
                          </a:solidFill>
                          <a:latin typeface="宋体" panose="02010600030101010101" pitchFamily="2" charset="-122"/>
                        </a:rPr>
                        <a:t>C</a:t>
                      </a:r>
                      <a:endParaRPr 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冷热高度内外</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vMerge="1">
                  <a:tcPr/>
                </a:tc>
              </a:tr>
              <a:tr h="287067">
                <a:tc rowSpan="3">
                  <a:txBody>
                    <a:bodyPr/>
                    <a:lstStyle/>
                    <a:p>
                      <a:pPr algn="ctr" fontAlgn="ctr"/>
                      <a:r>
                        <a:rPr lang="zh-CN" altLang="en-US" sz="1100" b="0" i="0" u="none" strike="noStrike">
                          <a:solidFill>
                            <a:srgbClr val="000000"/>
                          </a:solidFill>
                          <a:latin typeface="宋体" panose="02010600030101010101" pitchFamily="2" charset="-122"/>
                        </a:rPr>
                        <a:t>供热设备</a:t>
                      </a:r>
                      <a:endParaRPr lang="zh-CN" altLang="en-US" sz="1100" b="0" i="0" u="none" strike="noStrike">
                        <a:solidFill>
                          <a:srgbClr val="000000"/>
                        </a:solidFill>
                        <a:latin typeface="宋体" panose="02010600030101010101" pitchFamily="2" charset="-122"/>
                      </a:endParaRPr>
                    </a:p>
                  </a:txBody>
                  <a:tcPr marL="9525" marR="9525" marT="9525" marB="0" vert="eaVert"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067">
                <a:tc vMerge="1">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067">
                <a:tc vMerge="1">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dirty="0">
                          <a:solidFill>
                            <a:srgbClr val="000000"/>
                          </a:solidFill>
                          <a:latin typeface="宋体" panose="02010600030101010101" pitchFamily="2" charset="-122"/>
                        </a:rPr>
                        <a:t>　</a:t>
                      </a:r>
                      <a:endParaRPr lang="zh-CN" altLang="en-US" sz="1100" b="0"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067">
                <a:tc rowSpan="3">
                  <a:txBody>
                    <a:bodyPr/>
                    <a:lstStyle/>
                    <a:p>
                      <a:pPr algn="ctr" fontAlgn="ctr"/>
                      <a:r>
                        <a:rPr lang="zh-CN" altLang="en-US" sz="1100" b="0" i="0" u="none" strike="noStrike">
                          <a:solidFill>
                            <a:srgbClr val="000000"/>
                          </a:solidFill>
                          <a:latin typeface="宋体" panose="02010600030101010101" pitchFamily="2" charset="-122"/>
                        </a:rPr>
                        <a:t>传输设备</a:t>
                      </a:r>
                      <a:endParaRPr lang="zh-CN" altLang="en-US" sz="1100" b="0" i="0" u="none" strike="noStrike">
                        <a:solidFill>
                          <a:srgbClr val="000000"/>
                        </a:solidFill>
                        <a:latin typeface="宋体" panose="02010600030101010101" pitchFamily="2" charset="-122"/>
                      </a:endParaRPr>
                    </a:p>
                  </a:txBody>
                  <a:tcPr marL="9525" marR="9525" marT="9525" marB="0" vert="eaVert"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067">
                <a:tc vMerge="1">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067">
                <a:tc vMerge="1">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067">
                <a:tc rowSpan="3">
                  <a:txBody>
                    <a:bodyPr/>
                    <a:lstStyle/>
                    <a:p>
                      <a:pPr algn="ctr" fontAlgn="ctr"/>
                      <a:r>
                        <a:rPr lang="zh-CN" altLang="en-US" sz="1100" b="0" i="0" u="none" strike="noStrike">
                          <a:solidFill>
                            <a:srgbClr val="000000"/>
                          </a:solidFill>
                          <a:latin typeface="宋体" panose="02010600030101010101" pitchFamily="2" charset="-122"/>
                        </a:rPr>
                        <a:t>其它设备</a:t>
                      </a:r>
                      <a:endParaRPr lang="zh-CN" altLang="en-US" sz="1100" b="0" i="0" u="none" strike="noStrike">
                        <a:solidFill>
                          <a:srgbClr val="000000"/>
                        </a:solidFill>
                        <a:latin typeface="宋体" panose="02010600030101010101" pitchFamily="2" charset="-122"/>
                      </a:endParaRPr>
                    </a:p>
                  </a:txBody>
                  <a:tcPr marL="9525" marR="9525" marT="9525" marB="0" vert="eaVert"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067">
                <a:tc vMerge="1">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067">
                <a:tc vMerge="1">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9223">
                <a:tc gridSpan="2">
                  <a:txBody>
                    <a:bodyPr/>
                    <a:lstStyle/>
                    <a:p>
                      <a:pPr algn="ctr" fontAlgn="ctr"/>
                      <a:r>
                        <a:rPr lang="zh-CN" altLang="en-US" sz="1100" b="0" i="0" u="none" strike="noStrike">
                          <a:solidFill>
                            <a:srgbClr val="000000"/>
                          </a:solidFill>
                          <a:latin typeface="宋体" panose="02010600030101010101" pitchFamily="2" charset="-122"/>
                        </a:rPr>
                        <a:t>测量人员</a:t>
                      </a:r>
                      <a:endParaRPr lang="zh-CN" altLang="en-US" sz="1100" b="0" i="0" u="none" strike="noStrike">
                        <a:solidFill>
                          <a:srgbClr val="000000"/>
                        </a:solidFill>
                        <a:latin typeface="宋体" panose="02010600030101010101" pitchFamily="2"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gridSpan="3">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gridSpan="2">
                  <a:txBody>
                    <a:bodyPr/>
                    <a:lstStyle/>
                    <a:p>
                      <a:pPr algn="ctr" fontAlgn="ctr"/>
                      <a:r>
                        <a:rPr lang="zh-CN" altLang="en-US" sz="1100" b="0" i="0" u="none" strike="noStrike">
                          <a:solidFill>
                            <a:srgbClr val="000000"/>
                          </a:solidFill>
                          <a:latin typeface="宋体" panose="02010600030101010101" pitchFamily="2" charset="-122"/>
                        </a:rPr>
                        <a:t>企业人员</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gridSpan="2">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l" fontAlgn="ctr"/>
                      <a:r>
                        <a:rPr lang="zh-CN" altLang="en-US" sz="1100" b="0" i="0" u="none" strike="noStrike" dirty="0">
                          <a:solidFill>
                            <a:srgbClr val="000000"/>
                          </a:solidFill>
                          <a:latin typeface="宋体" panose="02010600030101010101" pitchFamily="2" charset="-122"/>
                        </a:rPr>
                        <a:t>　</a:t>
                      </a:r>
                      <a:endParaRPr lang="zh-CN" altLang="en-US" sz="1100" b="0" i="0" u="none" strike="noStrike" dirty="0">
                        <a:solidFill>
                          <a:srgbClr val="000000"/>
                        </a:solidFill>
                        <a:latin typeface="宋体"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2" name="表格 11"/>
          <p:cNvGraphicFramePr>
            <a:graphicFrameLocks noGrp="1"/>
          </p:cNvGraphicFramePr>
          <p:nvPr/>
        </p:nvGraphicFramePr>
        <p:xfrm>
          <a:off x="6933063" y="736979"/>
          <a:ext cx="5063320" cy="5846696"/>
        </p:xfrm>
        <a:graphic>
          <a:graphicData uri="http://schemas.openxmlformats.org/drawingml/2006/table">
            <a:tbl>
              <a:tblPr/>
              <a:tblGrid>
                <a:gridCol w="5063320"/>
              </a:tblGrid>
              <a:tr h="244109">
                <a:tc>
                  <a:txBody>
                    <a:bodyPr/>
                    <a:lstStyle/>
                    <a:p>
                      <a:pPr algn="l" fontAlgn="ctr"/>
                      <a:r>
                        <a:rPr lang="en-US" altLang="zh-CN" sz="1100" b="1" i="0" u="none" strike="noStrike" dirty="0">
                          <a:solidFill>
                            <a:srgbClr val="0070C0"/>
                          </a:solidFill>
                          <a:latin typeface="宋体" panose="02010600030101010101" pitchFamily="2" charset="-122"/>
                        </a:rPr>
                        <a:t>1</a:t>
                      </a:r>
                      <a:r>
                        <a:rPr lang="zh-CN" altLang="en-US" sz="1100" b="1" i="0" u="none" strike="noStrike" dirty="0">
                          <a:solidFill>
                            <a:srgbClr val="0070C0"/>
                          </a:solidFill>
                          <a:latin typeface="宋体" panose="02010600030101010101" pitchFamily="2" charset="-122"/>
                        </a:rPr>
                        <a:t>、测量日期：现场测量的日期；</a:t>
                      </a:r>
                      <a:endParaRPr lang="zh-CN" altLang="en-US" sz="1100" b="1" i="0" u="none" strike="noStrike" dirty="0">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2</a:t>
                      </a:r>
                      <a:r>
                        <a:rPr lang="zh-CN" altLang="en-US" sz="1100" b="1" i="0" u="none" strike="noStrike">
                          <a:solidFill>
                            <a:srgbClr val="0070C0"/>
                          </a:solidFill>
                          <a:latin typeface="宋体" panose="02010600030101010101" pitchFamily="2" charset="-122"/>
                        </a:rPr>
                        <a:t>、编号：统一归档时进行编排；</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3</a:t>
                      </a:r>
                      <a:r>
                        <a:rPr lang="zh-CN" altLang="en-US" sz="1100" b="1" i="0" u="none" strike="noStrike">
                          <a:solidFill>
                            <a:srgbClr val="0070C0"/>
                          </a:solidFill>
                          <a:latin typeface="宋体" panose="02010600030101010101" pitchFamily="2" charset="-122"/>
                        </a:rPr>
                        <a:t>、企业名称：要写全称，如大连****食品有限公司；</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4</a:t>
                      </a:r>
                      <a:r>
                        <a:rPr lang="zh-CN" altLang="en-US" sz="1100" b="1" i="0" u="none" strike="noStrike">
                          <a:solidFill>
                            <a:srgbClr val="0070C0"/>
                          </a:solidFill>
                          <a:latin typeface="宋体" panose="02010600030101010101" pitchFamily="2" charset="-122"/>
                        </a:rPr>
                        <a:t>、地址：测量企业现场的详细地址；</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451622">
                <a:tc>
                  <a:txBody>
                    <a:bodyPr/>
                    <a:lstStyle/>
                    <a:p>
                      <a:pPr algn="l" fontAlgn="ctr"/>
                      <a:r>
                        <a:rPr lang="en-US" altLang="zh-CN" sz="1100" b="1" i="0" u="none" strike="noStrike" dirty="0">
                          <a:solidFill>
                            <a:srgbClr val="0070C0"/>
                          </a:solidFill>
                          <a:latin typeface="宋体" panose="02010600030101010101" pitchFamily="2" charset="-122"/>
                        </a:rPr>
                        <a:t>5</a:t>
                      </a:r>
                      <a:r>
                        <a:rPr lang="zh-CN" altLang="en-US" sz="1100" b="1" i="0" u="none" strike="noStrike">
                          <a:solidFill>
                            <a:srgbClr val="0070C0"/>
                          </a:solidFill>
                          <a:latin typeface="宋体" panose="02010600030101010101" pitchFamily="2" charset="-122"/>
                        </a:rPr>
                        <a:t>、设备名称：产生热能或需要改造的设备名称，如锅炉、反应釜，有铭牌的按其标记写明；</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6</a:t>
                      </a:r>
                      <a:r>
                        <a:rPr lang="zh-CN" altLang="en-US" sz="1100" b="1" i="0" u="none" strike="noStrike">
                          <a:solidFill>
                            <a:srgbClr val="0070C0"/>
                          </a:solidFill>
                          <a:latin typeface="宋体" panose="02010600030101010101" pitchFamily="2" charset="-122"/>
                        </a:rPr>
                        <a:t>、型号：按设备铭牌写明即可，如</a:t>
                      </a:r>
                      <a:r>
                        <a:rPr lang="en-US" altLang="zh-CN" sz="1100" b="1" i="0" u="none" strike="noStrike">
                          <a:solidFill>
                            <a:srgbClr val="0070C0"/>
                          </a:solidFill>
                          <a:latin typeface="宋体" panose="02010600030101010101" pitchFamily="2" charset="-122"/>
                        </a:rPr>
                        <a:t>4T</a:t>
                      </a:r>
                      <a:r>
                        <a:rPr lang="zh-CN" altLang="en-US" sz="1100" b="1" i="0" u="none" strike="noStrike">
                          <a:solidFill>
                            <a:srgbClr val="0070C0"/>
                          </a:solidFill>
                          <a:latin typeface="宋体" panose="02010600030101010101" pitchFamily="2" charset="-122"/>
                        </a:rPr>
                        <a:t>，</a:t>
                      </a:r>
                      <a:r>
                        <a:rPr lang="en-US" altLang="zh-CN" sz="1100" b="1" i="0" u="none" strike="noStrike">
                          <a:solidFill>
                            <a:srgbClr val="0070C0"/>
                          </a:solidFill>
                          <a:latin typeface="宋体" panose="02010600030101010101" pitchFamily="2" charset="-122"/>
                        </a:rPr>
                        <a:t>600L</a:t>
                      </a:r>
                      <a:r>
                        <a:rPr lang="zh-CN" altLang="en-US" sz="1100" b="1" i="0" u="none" strike="noStrike">
                          <a:solidFill>
                            <a:srgbClr val="0070C0"/>
                          </a:solidFill>
                          <a:latin typeface="宋体" panose="02010600030101010101" pitchFamily="2" charset="-122"/>
                        </a:rPr>
                        <a:t>等；</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7</a:t>
                      </a:r>
                      <a:r>
                        <a:rPr lang="zh-CN" altLang="en-US" sz="1100" b="1" i="0" u="none" strike="noStrike">
                          <a:solidFill>
                            <a:srgbClr val="0070C0"/>
                          </a:solidFill>
                          <a:latin typeface="宋体" panose="02010600030101010101" pitchFamily="2" charset="-122"/>
                        </a:rPr>
                        <a:t>、吨位：与型号相同的可以空着，如另有标记要写明；</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8</a:t>
                      </a:r>
                      <a:r>
                        <a:rPr lang="zh-CN" altLang="en-US" sz="1100" b="1" i="0" u="none" strike="noStrike">
                          <a:solidFill>
                            <a:srgbClr val="0070C0"/>
                          </a:solidFill>
                          <a:latin typeface="宋体" panose="02010600030101010101" pitchFamily="2" charset="-122"/>
                        </a:rPr>
                        <a:t>、数量：产生热能或需要改造的设备的数量；</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9</a:t>
                      </a:r>
                      <a:r>
                        <a:rPr lang="zh-CN" altLang="en-US" sz="1100" b="1" i="0" u="none" strike="noStrike">
                          <a:solidFill>
                            <a:srgbClr val="0070C0"/>
                          </a:solidFill>
                          <a:latin typeface="宋体" panose="02010600030101010101" pitchFamily="2" charset="-122"/>
                        </a:rPr>
                        <a:t>、燃料介质：产生热能所用的介质材料，如煤、油、电、汽、生物质等；</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44109">
                <a:tc>
                  <a:txBody>
                    <a:bodyPr/>
                    <a:lstStyle/>
                    <a:p>
                      <a:pPr algn="l" fontAlgn="ctr"/>
                      <a:r>
                        <a:rPr lang="en-US" altLang="zh-CN" sz="1100" b="1" i="0" u="none" strike="noStrike">
                          <a:solidFill>
                            <a:srgbClr val="0070C0"/>
                          </a:solidFill>
                          <a:latin typeface="宋体" panose="02010600030101010101" pitchFamily="2" charset="-122"/>
                        </a:rPr>
                        <a:t>10</a:t>
                      </a:r>
                      <a:r>
                        <a:rPr lang="zh-CN" altLang="en-US" sz="1100" b="1" i="0" u="none" strike="noStrike">
                          <a:solidFill>
                            <a:srgbClr val="0070C0"/>
                          </a:solidFill>
                          <a:latin typeface="宋体" panose="02010600030101010101" pitchFamily="2" charset="-122"/>
                        </a:rPr>
                        <a:t>、单价：燃料或热能介质的单价；</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11</a:t>
                      </a:r>
                      <a:r>
                        <a:rPr lang="zh-CN" altLang="en-US" sz="1100" b="1" i="0" u="none" strike="noStrike">
                          <a:solidFill>
                            <a:srgbClr val="0070C0"/>
                          </a:solidFill>
                          <a:latin typeface="宋体" panose="02010600030101010101" pitchFamily="2" charset="-122"/>
                        </a:rPr>
                        <a:t>、能源消耗：燃料的消耗量，要尽可能详细；</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190093">
                <a:tc>
                  <a:txBody>
                    <a:bodyPr/>
                    <a:lstStyle/>
                    <a:p>
                      <a:pPr algn="l" fontAlgn="ctr"/>
                      <a:r>
                        <a:rPr lang="en-US" altLang="zh-CN" sz="1100" b="1" i="0" u="none" strike="noStrike">
                          <a:solidFill>
                            <a:srgbClr val="0070C0"/>
                          </a:solidFill>
                          <a:latin typeface="宋体" panose="02010600030101010101" pitchFamily="2" charset="-122"/>
                        </a:rPr>
                        <a:t>12</a:t>
                      </a:r>
                      <a:r>
                        <a:rPr lang="zh-CN" altLang="en-US" sz="1100" b="1" i="0" u="none" strike="noStrike">
                          <a:solidFill>
                            <a:srgbClr val="0070C0"/>
                          </a:solidFill>
                          <a:latin typeface="宋体" panose="02010600030101010101" pitchFamily="2" charset="-122"/>
                        </a:rPr>
                        <a:t>、工作功率：额定功率按设备铭牌标记写明，实际功率可以向企业人员咨询；</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40058">
                <a:tc>
                  <a:txBody>
                    <a:bodyPr/>
                    <a:lstStyle/>
                    <a:p>
                      <a:pPr algn="l" fontAlgn="ctr"/>
                      <a:r>
                        <a:rPr lang="en-US" altLang="zh-CN" sz="1100" b="1" i="0" u="none" strike="noStrike" dirty="0">
                          <a:solidFill>
                            <a:srgbClr val="0070C0"/>
                          </a:solidFill>
                          <a:latin typeface="宋体" panose="02010600030101010101" pitchFamily="2" charset="-122"/>
                        </a:rPr>
                        <a:t>13</a:t>
                      </a:r>
                      <a:r>
                        <a:rPr lang="zh-CN" altLang="en-US" sz="1100" b="1" i="0" u="none" strike="noStrike" dirty="0">
                          <a:solidFill>
                            <a:srgbClr val="0070C0"/>
                          </a:solidFill>
                          <a:latin typeface="宋体" panose="02010600030101010101" pitchFamily="2" charset="-122"/>
                        </a:rPr>
                        <a:t>、工作时间：即能源消耗的工作时间</a:t>
                      </a:r>
                      <a:r>
                        <a:rPr lang="zh-CN" altLang="en-US" sz="1100" b="1" i="0" u="none" strike="noStrike" dirty="0" smtClean="0">
                          <a:solidFill>
                            <a:srgbClr val="0070C0"/>
                          </a:solidFill>
                          <a:latin typeface="宋体" panose="02010600030101010101" pitchFamily="2" charset="-122"/>
                        </a:rPr>
                        <a:t>，每天</a:t>
                      </a:r>
                      <a:r>
                        <a:rPr lang="zh-CN" altLang="en-US" sz="1100" b="1" i="0" u="none" strike="noStrike" dirty="0">
                          <a:solidFill>
                            <a:srgbClr val="0070C0"/>
                          </a:solidFill>
                          <a:latin typeface="宋体" panose="02010600030101010101" pitchFamily="2" charset="-122"/>
                        </a:rPr>
                        <a:t>工作多少小时</a:t>
                      </a:r>
                      <a:r>
                        <a:rPr lang="zh-CN" altLang="en-US" sz="1100" b="1" i="0" u="none" strike="noStrike" dirty="0" smtClean="0">
                          <a:solidFill>
                            <a:srgbClr val="0070C0"/>
                          </a:solidFill>
                          <a:latin typeface="宋体" panose="02010600030101010101" pitchFamily="2" charset="-122"/>
                        </a:rPr>
                        <a:t>，每年工作多少天；</a:t>
                      </a:r>
                      <a:endParaRPr lang="zh-CN" altLang="en-US" sz="1100" b="1" i="0" u="none" strike="noStrike" dirty="0">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14</a:t>
                      </a:r>
                      <a:r>
                        <a:rPr lang="zh-CN" altLang="en-US" sz="1100" b="1" i="0" u="none" strike="noStrike">
                          <a:solidFill>
                            <a:srgbClr val="0070C0"/>
                          </a:solidFill>
                          <a:latin typeface="宋体" panose="02010600030101010101" pitchFamily="2" charset="-122"/>
                        </a:rPr>
                        <a:t>、初始端参数：能源产生的初始端压力或温度（通常是蒸汽或导热油的初始端）；</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15</a:t>
                      </a:r>
                      <a:r>
                        <a:rPr lang="zh-CN" altLang="en-US" sz="1100" b="1" i="0" u="none" strike="noStrike">
                          <a:solidFill>
                            <a:srgbClr val="0070C0"/>
                          </a:solidFill>
                          <a:latin typeface="宋体" panose="02010600030101010101" pitchFamily="2" charset="-122"/>
                        </a:rPr>
                        <a:t>、原有保温：企业现有用能及耗能设备是否有保温，保温材料是什么；</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16</a:t>
                      </a:r>
                      <a:r>
                        <a:rPr lang="zh-CN" altLang="en-US" sz="1100" b="1" i="0" u="none" strike="noStrike">
                          <a:solidFill>
                            <a:srgbClr val="0070C0"/>
                          </a:solidFill>
                          <a:latin typeface="宋体" panose="02010600030101010101" pitchFamily="2" charset="-122"/>
                        </a:rPr>
                        <a:t>、改造意愿：企业是否有节能改造的意愿，强烈与否；</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40928">
                <a:tc>
                  <a:txBody>
                    <a:bodyPr/>
                    <a:lstStyle/>
                    <a:p>
                      <a:pPr algn="l" fontAlgn="ctr"/>
                      <a:r>
                        <a:rPr lang="en-US" altLang="zh-CN" sz="1100" b="1" i="0" u="none" strike="noStrike" dirty="0">
                          <a:solidFill>
                            <a:srgbClr val="0070C0"/>
                          </a:solidFill>
                          <a:latin typeface="宋体" panose="02010600030101010101" pitchFamily="2" charset="-122"/>
                        </a:rPr>
                        <a:t>17</a:t>
                      </a:r>
                      <a:r>
                        <a:rPr lang="zh-CN" altLang="en-US" sz="1100" b="1" i="0" u="none" strike="noStrike" dirty="0" smtClean="0">
                          <a:solidFill>
                            <a:srgbClr val="0070C0"/>
                          </a:solidFill>
                          <a:latin typeface="宋体" panose="02010600030101010101" pitchFamily="2" charset="-122"/>
                        </a:rPr>
                        <a:t>、终端</a:t>
                      </a:r>
                      <a:r>
                        <a:rPr lang="zh-CN" altLang="en-US" sz="1100" b="1" i="0" u="none" strike="noStrike" dirty="0">
                          <a:solidFill>
                            <a:srgbClr val="0070C0"/>
                          </a:solidFill>
                          <a:latin typeface="宋体" panose="02010600030101010101" pitchFamily="2" charset="-122"/>
                        </a:rPr>
                        <a:t>参数：耗能设备前端的压力或温度（通常情况是蒸汽或导热油的使用端）；</a:t>
                      </a:r>
                      <a:endParaRPr lang="zh-CN" altLang="en-US" sz="1100" b="1" i="0" u="none" strike="noStrike" dirty="0">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18</a:t>
                      </a:r>
                      <a:r>
                        <a:rPr lang="zh-CN" altLang="en-US" sz="1100" b="1" i="0" u="none" strike="noStrike">
                          <a:solidFill>
                            <a:srgbClr val="0070C0"/>
                          </a:solidFill>
                          <a:latin typeface="宋体" panose="02010600030101010101" pitchFamily="2" charset="-122"/>
                        </a:rPr>
                        <a:t>、使用时间：原有保温材料的使用时间，即年限；</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en-US" altLang="zh-CN" sz="1100" b="1" i="0" u="none" strike="noStrike">
                          <a:solidFill>
                            <a:srgbClr val="0070C0"/>
                          </a:solidFill>
                          <a:latin typeface="宋体" panose="02010600030101010101" pitchFamily="2" charset="-122"/>
                        </a:rPr>
                        <a:t>19</a:t>
                      </a:r>
                      <a:r>
                        <a:rPr lang="zh-CN" altLang="en-US" sz="1100" b="1" i="0" u="none" strike="noStrike">
                          <a:solidFill>
                            <a:srgbClr val="0070C0"/>
                          </a:solidFill>
                          <a:latin typeface="宋体" panose="02010600030101010101" pitchFamily="2" charset="-122"/>
                        </a:rPr>
                        <a:t>、状况：设备及管道原有保温材料的状况，完好、有破损、破损严重等；</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445276">
                <a:tc>
                  <a:txBody>
                    <a:bodyPr/>
                    <a:lstStyle/>
                    <a:p>
                      <a:pPr algn="l" fontAlgn="ctr"/>
                      <a:r>
                        <a:rPr lang="zh-CN" altLang="en-US" sz="1100" b="1" i="0" u="none" strike="noStrike">
                          <a:solidFill>
                            <a:srgbClr val="0070C0"/>
                          </a:solidFill>
                          <a:latin typeface="宋体" panose="02010600030101010101" pitchFamily="2" charset="-122"/>
                        </a:rPr>
                        <a:t>供热设备包括：锅炉的前、后、侧面、前封头、后封头、洗炉口、阀门、到分汽缸管线；</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445276">
                <a:tc>
                  <a:txBody>
                    <a:bodyPr/>
                    <a:lstStyle/>
                    <a:p>
                      <a:pPr algn="l" fontAlgn="ctr"/>
                      <a:r>
                        <a:rPr lang="zh-CN" altLang="en-US" sz="1100" b="1" i="0" u="none" strike="noStrike">
                          <a:solidFill>
                            <a:srgbClr val="0070C0"/>
                          </a:solidFill>
                          <a:latin typeface="宋体" panose="02010600030101010101" pitchFamily="2" charset="-122"/>
                        </a:rPr>
                        <a:t>传输设备包括：分汽缸、换热器、省煤器、烟道、阀门、从分汽缸到其他设备的管线；</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zh-CN" altLang="en-US" sz="1100" b="1" i="0" u="none" strike="noStrike">
                          <a:solidFill>
                            <a:srgbClr val="0070C0"/>
                          </a:solidFill>
                          <a:latin typeface="宋体" panose="02010600030101010101" pitchFamily="2" charset="-122"/>
                        </a:rPr>
                        <a:t>其它设备包括：生产设备、管线、余热回收设备、管线、阀门等；</a:t>
                      </a:r>
                      <a:endParaRPr lang="zh-CN" altLang="en-US" sz="1100" b="1" i="0" u="none" strike="noStrike">
                        <a:solidFill>
                          <a:srgbClr val="0070C0"/>
                        </a:solidFill>
                        <a:latin typeface="宋体" panose="02010600030101010101" pitchFamily="2" charset="-122"/>
                      </a:endParaRPr>
                    </a:p>
                  </a:txBody>
                  <a:tcPr marL="569" marR="569" marT="569" marB="0" anchor="ctr">
                    <a:lnL>
                      <a:noFill/>
                    </a:lnL>
                    <a:lnR>
                      <a:noFill/>
                    </a:lnR>
                    <a:lnT>
                      <a:noFill/>
                    </a:lnT>
                    <a:lnB>
                      <a:noFill/>
                    </a:lnB>
                  </a:tcPr>
                </a:tc>
              </a:tr>
              <a:tr h="223015">
                <a:tc>
                  <a:txBody>
                    <a:bodyPr/>
                    <a:lstStyle/>
                    <a:p>
                      <a:pPr algn="l" fontAlgn="ctr"/>
                      <a:r>
                        <a:rPr lang="zh-CN" altLang="en-US" sz="1100" b="1" i="0" u="none" strike="noStrike" dirty="0">
                          <a:solidFill>
                            <a:srgbClr val="0070C0"/>
                          </a:solidFill>
                          <a:latin typeface="宋体" panose="02010600030101010101" pitchFamily="2" charset="-122"/>
                        </a:rPr>
                        <a:t>施工条件：分为冷施工、热施工、架空高度、地沟、室内、室外等；</a:t>
                      </a:r>
                      <a:endParaRPr lang="zh-CN" altLang="en-US" sz="1100" b="1" i="0" u="none" strike="noStrike" dirty="0">
                        <a:solidFill>
                          <a:srgbClr val="0070C0"/>
                        </a:solidFill>
                        <a:latin typeface="宋体" panose="02010600030101010101" pitchFamily="2" charset="-122"/>
                      </a:endParaRPr>
                    </a:p>
                  </a:txBody>
                  <a:tcPr marL="569" marR="569" marT="569" marB="0" anchor="ctr">
                    <a:lnL>
                      <a:noFill/>
                    </a:lnL>
                    <a:lnR>
                      <a:noFill/>
                    </a:lnR>
                    <a:lnT>
                      <a:noFill/>
                    </a:lnT>
                    <a:lnB>
                      <a:noFill/>
                    </a:lnB>
                  </a:tcPr>
                </a:tc>
              </a:tr>
            </a:tbl>
          </a:graphicData>
        </a:graphic>
      </p:graphicFrame>
      <p:sp>
        <p:nvSpPr>
          <p:cNvPr id="7" name="文本框 5"/>
          <p:cNvSpPr txBox="1"/>
          <p:nvPr/>
        </p:nvSpPr>
        <p:spPr>
          <a:xfrm>
            <a:off x="8726916" y="54592"/>
            <a:ext cx="276479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相关应用资料</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8"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3" name="图片 2"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10" name="表格 9"/>
          <p:cNvGraphicFramePr>
            <a:graphicFrameLocks noGrp="1"/>
          </p:cNvGraphicFramePr>
          <p:nvPr/>
        </p:nvGraphicFramePr>
        <p:xfrm>
          <a:off x="532263" y="722819"/>
          <a:ext cx="10863617" cy="314325"/>
        </p:xfrm>
        <a:graphic>
          <a:graphicData uri="http://schemas.openxmlformats.org/drawingml/2006/table">
            <a:tbl>
              <a:tblPr/>
              <a:tblGrid>
                <a:gridCol w="10863617"/>
              </a:tblGrid>
              <a:tr h="247650">
                <a:tc>
                  <a:txBody>
                    <a:bodyPr/>
                    <a:lstStyle/>
                    <a:p>
                      <a:pPr algn="ctr" fontAlgn="ctr"/>
                      <a:r>
                        <a:rPr lang="zh-CN" altLang="en-US" sz="2000" b="1" i="0" u="none" strike="noStrike" dirty="0">
                          <a:solidFill>
                            <a:srgbClr val="0070C0"/>
                          </a:solidFill>
                          <a:latin typeface="宋体" panose="02010600030101010101" pitchFamily="2" charset="-122"/>
                        </a:rPr>
                        <a:t>饱和蒸汽压力、温度、热值表</a:t>
                      </a:r>
                      <a:endParaRPr lang="zh-CN" altLang="en-US" sz="2000" b="1" i="0" u="none" strike="noStrike" dirty="0">
                        <a:solidFill>
                          <a:srgbClr val="0070C0"/>
                        </a:solidFill>
                        <a:latin typeface="宋体" panose="02010600030101010101" pitchFamily="2" charset="-122"/>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7" name="文本框 5"/>
          <p:cNvSpPr txBox="1"/>
          <p:nvPr/>
        </p:nvSpPr>
        <p:spPr>
          <a:xfrm>
            <a:off x="8726916" y="54592"/>
            <a:ext cx="276479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相关应用资料</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9"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graphicFrame>
        <p:nvGraphicFramePr>
          <p:cNvPr id="13" name="表格 12"/>
          <p:cNvGraphicFramePr>
            <a:graphicFrameLocks noGrp="1"/>
          </p:cNvGraphicFramePr>
          <p:nvPr/>
        </p:nvGraphicFramePr>
        <p:xfrm>
          <a:off x="532269" y="1029581"/>
          <a:ext cx="11136566" cy="5790136"/>
        </p:xfrm>
        <a:graphic>
          <a:graphicData uri="http://schemas.openxmlformats.org/drawingml/2006/table">
            <a:tbl>
              <a:tblPr/>
              <a:tblGrid>
                <a:gridCol w="795469"/>
                <a:gridCol w="795469"/>
                <a:gridCol w="795469"/>
                <a:gridCol w="795469"/>
                <a:gridCol w="795469"/>
                <a:gridCol w="795469"/>
                <a:gridCol w="795469"/>
                <a:gridCol w="795469"/>
                <a:gridCol w="795469"/>
                <a:gridCol w="795469"/>
                <a:gridCol w="795469"/>
                <a:gridCol w="795469"/>
                <a:gridCol w="795469"/>
                <a:gridCol w="795469"/>
              </a:tblGrid>
              <a:tr h="266095">
                <a:tc>
                  <a:txBody>
                    <a:bodyPr/>
                    <a:lstStyle/>
                    <a:p>
                      <a:pPr algn="ctr" fontAlgn="ctr"/>
                      <a:r>
                        <a:rPr lang="zh-CN" altLang="en-US" sz="1100" b="1" i="0" u="none" strike="noStrike" dirty="0">
                          <a:solidFill>
                            <a:srgbClr val="000000"/>
                          </a:solidFill>
                          <a:latin typeface="宋体" panose="02010600030101010101" pitchFamily="2" charset="-122"/>
                        </a:rPr>
                        <a:t>压力</a:t>
                      </a:r>
                      <a:endParaRPr lang="zh-CN" altLang="en-US" sz="1100" b="1" i="0" u="none" strike="noStrike" dirty="0">
                        <a:solidFill>
                          <a:srgbClr val="000000"/>
                        </a:solidFill>
                        <a:latin typeface="宋体" panose="02010600030101010101" pitchFamily="2" charset="-122"/>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饱和</a:t>
                      </a:r>
                      <a:br>
                        <a:rPr lang="zh-CN" altLang="en-US" sz="1100" b="1" i="0" u="none" strike="noStrike">
                          <a:solidFill>
                            <a:srgbClr val="000000"/>
                          </a:solidFill>
                          <a:latin typeface="宋体" panose="02010600030101010101" pitchFamily="2" charset="-122"/>
                        </a:rPr>
                      </a:br>
                      <a:r>
                        <a:rPr lang="zh-CN" altLang="en-US" sz="1100" b="1" i="0" u="none" strike="noStrike">
                          <a:solidFill>
                            <a:srgbClr val="000000"/>
                          </a:solidFill>
                          <a:latin typeface="宋体" panose="02010600030101010101" pitchFamily="2" charset="-122"/>
                        </a:rPr>
                        <a:t>温度</a:t>
                      </a:r>
                      <a:endParaRPr lang="zh-CN" altLang="en-US" sz="1100" b="1" i="0" u="none" strike="noStrike">
                        <a:solidFill>
                          <a:srgbClr val="000000"/>
                        </a:solidFill>
                        <a:latin typeface="宋体" panose="02010600030101010101" pitchFamily="2" charset="-122"/>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压力</a:t>
                      </a:r>
                      <a:endParaRPr lang="zh-CN" altLang="en-US" sz="1100" b="1" i="0" u="none" strike="noStrike">
                        <a:solidFill>
                          <a:srgbClr val="000000"/>
                        </a:solidFill>
                        <a:latin typeface="宋体" panose="02010600030101010101" pitchFamily="2" charset="-122"/>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饱和</a:t>
                      </a:r>
                      <a:br>
                        <a:rPr lang="zh-CN" altLang="en-US" sz="1100" b="1" i="0" u="none" strike="noStrike">
                          <a:solidFill>
                            <a:srgbClr val="000000"/>
                          </a:solidFill>
                          <a:latin typeface="宋体" panose="02010600030101010101" pitchFamily="2" charset="-122"/>
                        </a:rPr>
                      </a:br>
                      <a:r>
                        <a:rPr lang="zh-CN" altLang="en-US" sz="1100" b="1" i="0" u="none" strike="noStrike">
                          <a:solidFill>
                            <a:srgbClr val="000000"/>
                          </a:solidFill>
                          <a:latin typeface="宋体" panose="02010600030101010101" pitchFamily="2" charset="-122"/>
                        </a:rPr>
                        <a:t>温度</a:t>
                      </a:r>
                      <a:endParaRPr lang="zh-CN" altLang="en-US" sz="1100" b="1" i="0" u="none" strike="noStrike">
                        <a:solidFill>
                          <a:srgbClr val="000000"/>
                        </a:solidFill>
                        <a:latin typeface="宋体" panose="02010600030101010101" pitchFamily="2" charset="-122"/>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压力</a:t>
                      </a:r>
                      <a:endParaRPr lang="zh-CN" altLang="en-US" sz="1100" b="1" i="0" u="none" strike="noStrike">
                        <a:solidFill>
                          <a:srgbClr val="000000"/>
                        </a:solidFill>
                        <a:latin typeface="宋体" panose="02010600030101010101" pitchFamily="2" charset="-122"/>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饱和</a:t>
                      </a:r>
                      <a:br>
                        <a:rPr lang="zh-CN" altLang="en-US" sz="1100" b="1" i="0" u="none" strike="noStrike">
                          <a:solidFill>
                            <a:srgbClr val="000000"/>
                          </a:solidFill>
                          <a:latin typeface="宋体" panose="02010600030101010101" pitchFamily="2" charset="-122"/>
                        </a:rPr>
                      </a:br>
                      <a:r>
                        <a:rPr lang="zh-CN" altLang="en-US" sz="1100" b="1" i="0" u="none" strike="noStrike">
                          <a:solidFill>
                            <a:srgbClr val="000000"/>
                          </a:solidFill>
                          <a:latin typeface="宋体" panose="02010600030101010101" pitchFamily="2" charset="-122"/>
                        </a:rPr>
                        <a:t>温度</a:t>
                      </a:r>
                      <a:endParaRPr lang="zh-CN" altLang="en-US" sz="1100" b="1" i="0" u="none" strike="noStrike">
                        <a:solidFill>
                          <a:srgbClr val="000000"/>
                        </a:solidFill>
                        <a:latin typeface="宋体" panose="02010600030101010101" pitchFamily="2" charset="-122"/>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压力</a:t>
                      </a:r>
                      <a:endParaRPr lang="zh-CN" altLang="en-US" sz="1100" b="1" i="0" u="none" strike="noStrike">
                        <a:solidFill>
                          <a:srgbClr val="000000"/>
                        </a:solidFill>
                        <a:latin typeface="宋体" panose="02010600030101010101" pitchFamily="2" charset="-122"/>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饱和</a:t>
                      </a:r>
                      <a:br>
                        <a:rPr lang="zh-CN" altLang="en-US" sz="1100" b="1" i="0" u="none" strike="noStrike">
                          <a:solidFill>
                            <a:srgbClr val="000000"/>
                          </a:solidFill>
                          <a:latin typeface="宋体" panose="02010600030101010101" pitchFamily="2" charset="-122"/>
                        </a:rPr>
                      </a:br>
                      <a:r>
                        <a:rPr lang="zh-CN" altLang="en-US" sz="1100" b="1" i="0" u="none" strike="noStrike">
                          <a:solidFill>
                            <a:srgbClr val="000000"/>
                          </a:solidFill>
                          <a:latin typeface="宋体" panose="02010600030101010101" pitchFamily="2" charset="-122"/>
                        </a:rPr>
                        <a:t>温度</a:t>
                      </a:r>
                      <a:endParaRPr lang="zh-CN" altLang="en-US" sz="1100" b="1" i="0" u="none" strike="noStrike">
                        <a:solidFill>
                          <a:srgbClr val="000000"/>
                        </a:solidFill>
                        <a:latin typeface="宋体" panose="02010600030101010101" pitchFamily="2" charset="-122"/>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压力</a:t>
                      </a:r>
                      <a:endParaRPr lang="zh-CN" altLang="en-US" sz="1100" b="1" i="0" u="none" strike="noStrike">
                        <a:solidFill>
                          <a:srgbClr val="000000"/>
                        </a:solidFill>
                        <a:latin typeface="宋体" panose="02010600030101010101" pitchFamily="2" charset="-122"/>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饱和</a:t>
                      </a:r>
                      <a:br>
                        <a:rPr lang="zh-CN" altLang="en-US" sz="1100" b="1" i="0" u="none" strike="noStrike">
                          <a:solidFill>
                            <a:srgbClr val="000000"/>
                          </a:solidFill>
                          <a:latin typeface="宋体" panose="02010600030101010101" pitchFamily="2" charset="-122"/>
                        </a:rPr>
                      </a:br>
                      <a:r>
                        <a:rPr lang="zh-CN" altLang="en-US" sz="1100" b="1" i="0" u="none" strike="noStrike">
                          <a:solidFill>
                            <a:srgbClr val="000000"/>
                          </a:solidFill>
                          <a:latin typeface="宋体" panose="02010600030101010101" pitchFamily="2" charset="-122"/>
                        </a:rPr>
                        <a:t>温度</a:t>
                      </a:r>
                      <a:endParaRPr lang="zh-CN" altLang="en-US" sz="1100" b="1" i="0" u="none" strike="noStrike">
                        <a:solidFill>
                          <a:srgbClr val="000000"/>
                        </a:solidFill>
                        <a:latin typeface="宋体" panose="02010600030101010101" pitchFamily="2" charset="-122"/>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压力</a:t>
                      </a:r>
                      <a:endParaRPr lang="zh-CN" altLang="en-US" sz="1100" b="1" i="0" u="none" strike="noStrike">
                        <a:solidFill>
                          <a:srgbClr val="000000"/>
                        </a:solidFill>
                        <a:latin typeface="宋体" panose="02010600030101010101" pitchFamily="2" charset="-122"/>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饱和</a:t>
                      </a:r>
                      <a:br>
                        <a:rPr lang="zh-CN" altLang="en-US" sz="1100" b="1" i="0" u="none" strike="noStrike">
                          <a:solidFill>
                            <a:srgbClr val="000000"/>
                          </a:solidFill>
                          <a:latin typeface="宋体" panose="02010600030101010101" pitchFamily="2" charset="-122"/>
                        </a:rPr>
                      </a:br>
                      <a:r>
                        <a:rPr lang="zh-CN" altLang="en-US" sz="1100" b="1" i="0" u="none" strike="noStrike">
                          <a:solidFill>
                            <a:srgbClr val="000000"/>
                          </a:solidFill>
                          <a:latin typeface="宋体" panose="02010600030101010101" pitchFamily="2" charset="-122"/>
                        </a:rPr>
                        <a:t>温度</a:t>
                      </a:r>
                      <a:endParaRPr lang="zh-CN" altLang="en-US" sz="1100" b="1" i="0" u="none" strike="noStrike">
                        <a:solidFill>
                          <a:srgbClr val="000000"/>
                        </a:solidFill>
                        <a:latin typeface="宋体" panose="02010600030101010101" pitchFamily="2" charset="-122"/>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压力</a:t>
                      </a:r>
                      <a:endParaRPr lang="zh-CN" altLang="en-US" sz="1100" b="1" i="0" u="none" strike="noStrike">
                        <a:solidFill>
                          <a:srgbClr val="000000"/>
                        </a:solidFill>
                        <a:latin typeface="宋体" panose="02010600030101010101" pitchFamily="2" charset="-122"/>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a:txBody>
                    <a:bodyPr/>
                    <a:lstStyle/>
                    <a:p>
                      <a:pPr algn="ctr" fontAlgn="ctr"/>
                      <a:r>
                        <a:rPr lang="zh-CN" altLang="en-US" sz="1100" b="1" i="0" u="none" strike="noStrike">
                          <a:solidFill>
                            <a:srgbClr val="000000"/>
                          </a:solidFill>
                          <a:latin typeface="宋体" panose="02010600030101010101" pitchFamily="2" charset="-122"/>
                        </a:rPr>
                        <a:t>饱和</a:t>
                      </a:r>
                      <a:br>
                        <a:rPr lang="zh-CN" altLang="en-US" sz="1100" b="1" i="0" u="none" strike="noStrike">
                          <a:solidFill>
                            <a:srgbClr val="000000"/>
                          </a:solidFill>
                          <a:latin typeface="宋体" panose="02010600030101010101" pitchFamily="2" charset="-122"/>
                        </a:rPr>
                      </a:br>
                      <a:r>
                        <a:rPr lang="zh-CN" altLang="en-US" sz="1100" b="1" i="0" u="none" strike="noStrike">
                          <a:solidFill>
                            <a:srgbClr val="000000"/>
                          </a:solidFill>
                          <a:latin typeface="宋体" panose="02010600030101010101" pitchFamily="2" charset="-122"/>
                        </a:rPr>
                        <a:t>温度</a:t>
                      </a:r>
                      <a:endParaRPr lang="zh-CN" altLang="en-US" sz="1100" b="1" i="0" u="none" strike="noStrike">
                        <a:solidFill>
                          <a:srgbClr val="000000"/>
                        </a:solidFill>
                        <a:latin typeface="宋体" panose="02010600030101010101" pitchFamily="2" charset="-122"/>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r>
              <a:tr h="153206">
                <a:tc>
                  <a:txBody>
                    <a:bodyPr/>
                    <a:lstStyle/>
                    <a:p>
                      <a:pPr algn="ctr" fontAlgn="ctr"/>
                      <a:r>
                        <a:rPr lang="en-US" sz="1100" b="1" i="0" u="none" strike="noStrike">
                          <a:solidFill>
                            <a:srgbClr val="000000"/>
                          </a:solidFill>
                          <a:latin typeface="Arial" panose="020B0604020202020204"/>
                        </a:rPr>
                        <a:t>Mpa</a:t>
                      </a:r>
                      <a:endParaRPr lang="en-US" sz="1100" b="1"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°C</a:t>
                      </a:r>
                      <a:endParaRPr lang="en-US" sz="1100" b="1"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Mpa</a:t>
                      </a:r>
                      <a:endParaRPr lang="en-US" sz="1100" b="1"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°C</a:t>
                      </a:r>
                      <a:endParaRPr lang="en-US" sz="1100" b="1"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Mpa</a:t>
                      </a:r>
                      <a:endParaRPr lang="en-US" sz="1100" b="1"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°C</a:t>
                      </a:r>
                      <a:endParaRPr lang="en-US" sz="1100" b="1"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Mpa</a:t>
                      </a:r>
                      <a:endParaRPr lang="en-US" sz="1100" b="1"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°C</a:t>
                      </a:r>
                      <a:endParaRPr lang="en-US" sz="1100" b="1"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Mpa</a:t>
                      </a:r>
                      <a:endParaRPr lang="en-US" sz="1100" b="1"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°C</a:t>
                      </a:r>
                      <a:endParaRPr lang="en-US" sz="1100" b="1"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Mpa</a:t>
                      </a:r>
                      <a:endParaRPr lang="en-US" sz="1100" b="1"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°C</a:t>
                      </a:r>
                      <a:endParaRPr lang="en-US" sz="1100" b="1"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Mpa</a:t>
                      </a:r>
                      <a:endParaRPr lang="en-US" sz="1100" b="1"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r>
                        <a:rPr lang="en-US" sz="1100" b="1" i="0" u="none" strike="noStrike">
                          <a:solidFill>
                            <a:srgbClr val="000000"/>
                          </a:solidFill>
                          <a:latin typeface="Arial" panose="020B0604020202020204"/>
                        </a:rPr>
                        <a:t>°C</a:t>
                      </a:r>
                      <a:endParaRPr lang="en-US" sz="1100" b="1"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r>
              <a:tr h="145143">
                <a:tc>
                  <a:txBody>
                    <a:bodyPr/>
                    <a:lstStyle/>
                    <a:p>
                      <a:pPr algn="ctr" fontAlgn="ctr"/>
                      <a:r>
                        <a:rPr lang="en-US" altLang="zh-CN" sz="1100" b="0" i="0" u="none" strike="noStrike">
                          <a:solidFill>
                            <a:srgbClr val="000000"/>
                          </a:solidFill>
                          <a:latin typeface="Arial" panose="020B0604020202020204"/>
                        </a:rPr>
                        <a:t>0.1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99.63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143.64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0.7</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164.98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179.92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191.64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201.41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209.84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5143">
                <a:tc>
                  <a:txBody>
                    <a:bodyPr/>
                    <a:lstStyle/>
                    <a:p>
                      <a:pPr algn="ctr" fontAlgn="ctr"/>
                      <a:r>
                        <a:rPr lang="en-US" altLang="zh-CN" sz="1100" b="0" i="0" u="none" strike="noStrike">
                          <a:solidFill>
                            <a:srgbClr val="000000"/>
                          </a:solidFill>
                          <a:latin typeface="Arial" panose="020B0604020202020204"/>
                        </a:rPr>
                        <a:t>0.11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latin typeface="Arial" panose="020B0604020202020204"/>
                        </a:rPr>
                        <a:t>102.32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0.41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144.54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0.71</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165.56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180.35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1.31</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192.00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201.71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1.91</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210.10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5143">
                <a:tc>
                  <a:txBody>
                    <a:bodyPr/>
                    <a:lstStyle/>
                    <a:p>
                      <a:pPr algn="ctr" fontAlgn="ctr"/>
                      <a:r>
                        <a:rPr lang="en-US" altLang="zh-CN" sz="1100" b="0" i="0" u="none" strike="noStrike">
                          <a:solidFill>
                            <a:srgbClr val="000000"/>
                          </a:solidFill>
                          <a:latin typeface="Arial" panose="020B0604020202020204"/>
                        </a:rPr>
                        <a:t>0.12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104.81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latin typeface="Arial" panose="020B0604020202020204"/>
                        </a:rPr>
                        <a:t>0.42</a:t>
                      </a:r>
                      <a:endParaRPr lang="en-US" altLang="zh-CN" sz="1100" b="0" i="0" u="none" strike="noStrike" dirty="0">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145.41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0.72</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166.12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180.78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1.32</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192.35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202.01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1.92</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210.36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5143">
                <a:tc>
                  <a:txBody>
                    <a:bodyPr/>
                    <a:lstStyle/>
                    <a:p>
                      <a:pPr algn="ctr" fontAlgn="ctr"/>
                      <a:r>
                        <a:rPr lang="en-US" altLang="zh-CN" sz="1100" b="0" i="0" u="none" strike="noStrike">
                          <a:solidFill>
                            <a:srgbClr val="000000"/>
                          </a:solidFill>
                          <a:latin typeface="Arial" panose="020B0604020202020204"/>
                        </a:rPr>
                        <a:t>0.13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107.14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latin typeface="Arial" panose="020B0604020202020204"/>
                        </a:rPr>
                        <a:t>0.43</a:t>
                      </a:r>
                      <a:endParaRPr lang="en-US" altLang="zh-CN" sz="1100" b="0" i="0" u="none" strike="noStrike" dirty="0">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146.27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0.73</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166.68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181.21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1.33</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192.70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202.31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1.93</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210.62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5143">
                <a:tc>
                  <a:txBody>
                    <a:bodyPr/>
                    <a:lstStyle/>
                    <a:p>
                      <a:pPr algn="ctr" fontAlgn="ctr"/>
                      <a:r>
                        <a:rPr lang="en-US" altLang="zh-CN" sz="1100" b="0" i="0" u="none" strike="noStrike">
                          <a:solidFill>
                            <a:srgbClr val="000000"/>
                          </a:solidFill>
                          <a:latin typeface="Arial" panose="020B0604020202020204"/>
                        </a:rPr>
                        <a:t>0.14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109.32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0.44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147.11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0.74</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167.24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181.63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1.34</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193.04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202.60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1.94</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210.88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5143">
                <a:tc>
                  <a:txBody>
                    <a:bodyPr/>
                    <a:lstStyle/>
                    <a:p>
                      <a:pPr algn="ctr" fontAlgn="ctr"/>
                      <a:r>
                        <a:rPr lang="en-US" altLang="zh-CN" sz="1100" b="0" i="0" u="none" strike="noStrike">
                          <a:solidFill>
                            <a:srgbClr val="000000"/>
                          </a:solidFill>
                          <a:latin typeface="Arial" panose="020B0604020202020204"/>
                        </a:rPr>
                        <a:t>0.15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111.38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0.45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latin typeface="Arial" panose="020B0604020202020204"/>
                        </a:rPr>
                        <a:t>147.94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0.75</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167.79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182.05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1.35</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193.39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202.90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1.95</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211.14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5143">
                <a:tc>
                  <a:txBody>
                    <a:bodyPr/>
                    <a:lstStyle/>
                    <a:p>
                      <a:pPr algn="ctr" fontAlgn="ctr"/>
                      <a:r>
                        <a:rPr lang="en-US" altLang="zh-CN" sz="1100" b="0" i="0" u="none" strike="noStrike">
                          <a:solidFill>
                            <a:srgbClr val="000000"/>
                          </a:solidFill>
                          <a:latin typeface="Arial" panose="020B0604020202020204"/>
                        </a:rPr>
                        <a:t>0.16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113.33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0.46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latin typeface="Arial" panose="020B0604020202020204"/>
                        </a:rPr>
                        <a:t>148.75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0.76</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168.33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182.46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1.36</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193.73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203.19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1.96</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211.40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5143">
                <a:tc>
                  <a:txBody>
                    <a:bodyPr/>
                    <a:lstStyle/>
                    <a:p>
                      <a:pPr algn="ctr" fontAlgn="ctr"/>
                      <a:r>
                        <a:rPr lang="en-US" altLang="zh-CN" sz="1100" b="0" i="0" u="none" strike="noStrike">
                          <a:solidFill>
                            <a:srgbClr val="000000"/>
                          </a:solidFill>
                          <a:latin typeface="Arial" panose="020B0604020202020204"/>
                        </a:rPr>
                        <a:t>0.17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115.18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0.47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149.55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latin typeface="Arial" panose="020B0604020202020204"/>
                        </a:rPr>
                        <a:t>0.77</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168.87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182.88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1.37</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194.07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203.48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1.97</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211.65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5143">
                <a:tc>
                  <a:txBody>
                    <a:bodyPr/>
                    <a:lstStyle/>
                    <a:p>
                      <a:pPr algn="ctr" fontAlgn="ctr"/>
                      <a:r>
                        <a:rPr lang="en-US" altLang="zh-CN" sz="1100" b="0" i="0" u="none" strike="noStrike">
                          <a:solidFill>
                            <a:srgbClr val="000000"/>
                          </a:solidFill>
                          <a:latin typeface="Arial" panose="020B0604020202020204"/>
                        </a:rPr>
                        <a:t>0.18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116.94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0.48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150.34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latin typeface="Arial" panose="020B0604020202020204"/>
                        </a:rPr>
                        <a:t>0.78</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169.40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183.29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1.38</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194.41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203.77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1.98</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latin typeface="Arial" panose="020B0604020202020204"/>
                        </a:rPr>
                        <a:t>211.91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3206">
                <a:tc>
                  <a:txBody>
                    <a:bodyPr/>
                    <a:lstStyle/>
                    <a:p>
                      <a:pPr algn="ctr" fontAlgn="ctr"/>
                      <a:r>
                        <a:rPr lang="en-US" altLang="zh-CN" sz="1100" b="0" i="0" u="none" strike="noStrike">
                          <a:solidFill>
                            <a:srgbClr val="000000"/>
                          </a:solidFill>
                          <a:latin typeface="Arial" panose="020B0604020202020204"/>
                        </a:rPr>
                        <a:t>0.19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118.63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0.49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151.11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latin typeface="Arial" panose="020B0604020202020204"/>
                        </a:rPr>
                        <a:t>0.79</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169.92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1.09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183.70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1.39</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194.74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1.69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204.06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1.99</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Arial" panose="020B0604020202020204"/>
                        </a:rPr>
                        <a:t>212.16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143">
                <a:tc>
                  <a:txBody>
                    <a:bodyPr/>
                    <a:lstStyle/>
                    <a:p>
                      <a:pPr algn="ctr" fontAlgn="ctr"/>
                      <a:r>
                        <a:rPr lang="en-US" altLang="zh-CN" sz="1100" b="0" i="0" u="none" strike="noStrike">
                          <a:solidFill>
                            <a:srgbClr val="000000"/>
                          </a:solidFill>
                          <a:latin typeface="Arial" panose="020B0604020202020204"/>
                        </a:rPr>
                        <a:t>0.2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120.24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151.87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dirty="0">
                          <a:solidFill>
                            <a:srgbClr val="000000"/>
                          </a:solidFill>
                          <a:latin typeface="Arial" panose="020B0604020202020204"/>
                        </a:rPr>
                        <a:t>0.8</a:t>
                      </a:r>
                      <a:endParaRPr lang="en-US" altLang="zh-CN" sz="1100" b="0" i="0" u="none" strike="noStrike" dirty="0">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170.44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1.1</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184.10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195.08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204.35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212.42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45143">
                <a:tc>
                  <a:txBody>
                    <a:bodyPr/>
                    <a:lstStyle/>
                    <a:p>
                      <a:pPr algn="ctr" fontAlgn="ctr"/>
                      <a:r>
                        <a:rPr lang="en-US" altLang="zh-CN" sz="1100" b="0" i="0" u="none" strike="noStrike">
                          <a:solidFill>
                            <a:srgbClr val="000000"/>
                          </a:solidFill>
                          <a:latin typeface="Arial" panose="020B0604020202020204"/>
                        </a:rPr>
                        <a:t>0.21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121.79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152.61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0.81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dirty="0">
                          <a:solidFill>
                            <a:srgbClr val="000000"/>
                          </a:solidFill>
                          <a:latin typeface="Arial" panose="020B0604020202020204"/>
                        </a:rPr>
                        <a:t>170.96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1.11</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184.50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195.41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1.71</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204.63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213.67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45143">
                <a:tc>
                  <a:txBody>
                    <a:bodyPr/>
                    <a:lstStyle/>
                    <a:p>
                      <a:pPr algn="ctr" fontAlgn="ctr"/>
                      <a:r>
                        <a:rPr lang="en-US" altLang="zh-CN" sz="1100" b="0" i="0" u="none" strike="noStrike">
                          <a:solidFill>
                            <a:srgbClr val="000000"/>
                          </a:solidFill>
                          <a:latin typeface="Arial" panose="020B0604020202020204"/>
                        </a:rPr>
                        <a:t>0.22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123.28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153.35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0.82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dirty="0">
                          <a:solidFill>
                            <a:srgbClr val="000000"/>
                          </a:solidFill>
                          <a:latin typeface="Arial" panose="020B0604020202020204"/>
                        </a:rPr>
                        <a:t>171.47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1.12</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184.90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195.74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1.72</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204.92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214.90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45143">
                <a:tc>
                  <a:txBody>
                    <a:bodyPr/>
                    <a:lstStyle/>
                    <a:p>
                      <a:pPr algn="ctr" fontAlgn="ctr"/>
                      <a:r>
                        <a:rPr lang="en-US" altLang="zh-CN" sz="1100" b="0" i="0" u="none" strike="noStrike">
                          <a:solidFill>
                            <a:srgbClr val="000000"/>
                          </a:solidFill>
                          <a:latin typeface="Arial" panose="020B0604020202020204"/>
                        </a:rPr>
                        <a:t>0.23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124.72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154.08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0.83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dirty="0">
                          <a:solidFill>
                            <a:srgbClr val="000000"/>
                          </a:solidFill>
                          <a:latin typeface="Arial" panose="020B0604020202020204"/>
                        </a:rPr>
                        <a:t>171.98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1.13</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185.30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196.07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1.73</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205.20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2.15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216.10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45143">
                <a:tc>
                  <a:txBody>
                    <a:bodyPr/>
                    <a:lstStyle/>
                    <a:p>
                      <a:pPr algn="ctr" fontAlgn="ctr"/>
                      <a:r>
                        <a:rPr lang="en-US" altLang="zh-CN" sz="1100" b="0" i="0" u="none" strike="noStrike">
                          <a:solidFill>
                            <a:srgbClr val="000000"/>
                          </a:solidFill>
                          <a:latin typeface="Arial" panose="020B0604020202020204"/>
                        </a:rPr>
                        <a:t>0.24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126.10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154.79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0.84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dirty="0">
                          <a:solidFill>
                            <a:srgbClr val="000000"/>
                          </a:solidFill>
                          <a:latin typeface="Arial" panose="020B0604020202020204"/>
                        </a:rPr>
                        <a:t>172.48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1.14</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185.69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196.40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1.74</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205.48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217.29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45143">
                <a:tc>
                  <a:txBody>
                    <a:bodyPr/>
                    <a:lstStyle/>
                    <a:p>
                      <a:pPr algn="ctr" fontAlgn="ctr"/>
                      <a:r>
                        <a:rPr lang="en-US" altLang="zh-CN" sz="1100" b="0" i="0" u="none" strike="noStrike">
                          <a:solidFill>
                            <a:srgbClr val="000000"/>
                          </a:solidFill>
                          <a:latin typeface="Arial" panose="020B0604020202020204"/>
                        </a:rPr>
                        <a:t>0.25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127.44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155.49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0.85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172.97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dirty="0">
                          <a:solidFill>
                            <a:srgbClr val="000000"/>
                          </a:solidFill>
                          <a:latin typeface="Arial" panose="020B0604020202020204"/>
                        </a:rPr>
                        <a:t>1.15</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186.08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196.72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1.75</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205.76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2.25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218.45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45143">
                <a:tc>
                  <a:txBody>
                    <a:bodyPr/>
                    <a:lstStyle/>
                    <a:p>
                      <a:pPr algn="ctr" fontAlgn="ctr"/>
                      <a:r>
                        <a:rPr lang="en-US" altLang="zh-CN" sz="1100" b="0" i="0" u="none" strike="noStrike">
                          <a:solidFill>
                            <a:srgbClr val="000000"/>
                          </a:solidFill>
                          <a:latin typeface="Arial" panose="020B0604020202020204"/>
                        </a:rPr>
                        <a:t>0.26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128.74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156.19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0.86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173.47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dirty="0">
                          <a:solidFill>
                            <a:srgbClr val="000000"/>
                          </a:solidFill>
                          <a:latin typeface="Arial" panose="020B0604020202020204"/>
                        </a:rPr>
                        <a:t>1.16</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186.47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197.05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1.76</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206.04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219.60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45143">
                <a:tc>
                  <a:txBody>
                    <a:bodyPr/>
                    <a:lstStyle/>
                    <a:p>
                      <a:pPr algn="ctr" fontAlgn="ctr"/>
                      <a:r>
                        <a:rPr lang="en-US" altLang="zh-CN" sz="1100" b="0" i="0" u="none" strike="noStrike">
                          <a:solidFill>
                            <a:srgbClr val="000000"/>
                          </a:solidFill>
                          <a:latin typeface="Arial" panose="020B0604020202020204"/>
                        </a:rPr>
                        <a:t>0.27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130.00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156.87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0.87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173.95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1.17</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dirty="0">
                          <a:solidFill>
                            <a:srgbClr val="000000"/>
                          </a:solidFill>
                          <a:latin typeface="Arial" panose="020B0604020202020204"/>
                        </a:rPr>
                        <a:t>186.86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197.37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1.77</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206.32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2.35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220.72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45143">
                <a:tc>
                  <a:txBody>
                    <a:bodyPr/>
                    <a:lstStyle/>
                    <a:p>
                      <a:pPr algn="ctr" fontAlgn="ctr"/>
                      <a:r>
                        <a:rPr lang="en-US" altLang="zh-CN" sz="1100" b="0" i="0" u="none" strike="noStrike">
                          <a:solidFill>
                            <a:srgbClr val="000000"/>
                          </a:solidFill>
                          <a:latin typeface="Arial" panose="020B0604020202020204"/>
                        </a:rPr>
                        <a:t>0.28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131.22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157.54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0.88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174.44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1.18</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187.24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197.69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1.78</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206.60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221.83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53206">
                <a:tc>
                  <a:txBody>
                    <a:bodyPr/>
                    <a:lstStyle/>
                    <a:p>
                      <a:pPr algn="ctr" fontAlgn="ctr"/>
                      <a:r>
                        <a:rPr lang="en-US" altLang="zh-CN" sz="1100" b="0" i="0" u="none" strike="noStrike">
                          <a:solidFill>
                            <a:srgbClr val="000000"/>
                          </a:solidFill>
                          <a:latin typeface="Arial" panose="020B0604020202020204"/>
                        </a:rPr>
                        <a:t>0.29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132.40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0.59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158.21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0.89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174.91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1.19</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dirty="0">
                          <a:solidFill>
                            <a:srgbClr val="000000"/>
                          </a:solidFill>
                          <a:latin typeface="Arial" panose="020B0604020202020204"/>
                        </a:rPr>
                        <a:t>187.62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1.49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198.01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1.79</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206.88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2.45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altLang="zh-CN" sz="1100" b="0" i="0" u="none" strike="noStrike">
                          <a:solidFill>
                            <a:srgbClr val="000000"/>
                          </a:solidFill>
                          <a:latin typeface="Arial" panose="020B0604020202020204"/>
                        </a:rPr>
                        <a:t>222.92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45143">
                <a:tc>
                  <a:txBody>
                    <a:bodyPr/>
                    <a:lstStyle/>
                    <a:p>
                      <a:pPr algn="ctr" fontAlgn="ctr"/>
                      <a:r>
                        <a:rPr lang="en-US" altLang="zh-CN" sz="1100" b="0" i="0" u="none" strike="noStrike">
                          <a:solidFill>
                            <a:srgbClr val="000000"/>
                          </a:solidFill>
                          <a:latin typeface="Arial" panose="020B0604020202020204"/>
                        </a:rPr>
                        <a:t>0.3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133.56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158.86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0.9</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175.39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188.00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dirty="0">
                          <a:solidFill>
                            <a:srgbClr val="000000"/>
                          </a:solidFill>
                          <a:latin typeface="Arial" panose="020B0604020202020204"/>
                        </a:rPr>
                        <a:t>1.5</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198.33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207.15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223.99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45143">
                <a:tc>
                  <a:txBody>
                    <a:bodyPr/>
                    <a:lstStyle/>
                    <a:p>
                      <a:pPr algn="ctr" fontAlgn="ctr"/>
                      <a:r>
                        <a:rPr lang="en-US" altLang="zh-CN" sz="1100" b="0" i="0" u="none" strike="noStrike">
                          <a:solidFill>
                            <a:srgbClr val="000000"/>
                          </a:solidFill>
                          <a:latin typeface="Arial" panose="020B0604020202020204"/>
                        </a:rPr>
                        <a:t>0.31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134.68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159.51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0.91</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175.86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188.37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1.51</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dirty="0">
                          <a:solidFill>
                            <a:srgbClr val="000000"/>
                          </a:solidFill>
                          <a:latin typeface="Arial" panose="020B0604020202020204"/>
                        </a:rPr>
                        <a:t>198.64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1.81</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207.43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2.55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225.05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45143">
                <a:tc>
                  <a:txBody>
                    <a:bodyPr/>
                    <a:lstStyle/>
                    <a:p>
                      <a:pPr algn="ctr" fontAlgn="ctr"/>
                      <a:r>
                        <a:rPr lang="en-US" altLang="zh-CN" sz="1100" b="0" i="0" u="none" strike="noStrike">
                          <a:solidFill>
                            <a:srgbClr val="000000"/>
                          </a:solidFill>
                          <a:latin typeface="Arial" panose="020B0604020202020204"/>
                        </a:rPr>
                        <a:t>0.32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135.77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160.15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0.92</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176.33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188.74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1.52</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dirty="0">
                          <a:solidFill>
                            <a:srgbClr val="000000"/>
                          </a:solidFill>
                          <a:latin typeface="Arial" panose="020B0604020202020204"/>
                        </a:rPr>
                        <a:t>198.96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1.82</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207.70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226.09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45143">
                <a:tc>
                  <a:txBody>
                    <a:bodyPr/>
                    <a:lstStyle/>
                    <a:p>
                      <a:pPr algn="ctr" fontAlgn="ctr"/>
                      <a:r>
                        <a:rPr lang="en-US" altLang="zh-CN" sz="1100" b="0" i="0" u="none" strike="noStrike">
                          <a:solidFill>
                            <a:srgbClr val="000000"/>
                          </a:solidFill>
                          <a:latin typeface="Arial" panose="020B0604020202020204"/>
                        </a:rPr>
                        <a:t>0.33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136.84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160.78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0.93</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176.79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189.11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1.53</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199.27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1.83</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207.97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2.65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227.11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45143">
                <a:tc>
                  <a:txBody>
                    <a:bodyPr/>
                    <a:lstStyle/>
                    <a:p>
                      <a:pPr algn="ctr" fontAlgn="ctr"/>
                      <a:r>
                        <a:rPr lang="en-US" altLang="zh-CN" sz="1100" b="0" i="0" u="none" strike="noStrike">
                          <a:solidFill>
                            <a:srgbClr val="000000"/>
                          </a:solidFill>
                          <a:latin typeface="Arial" panose="020B0604020202020204"/>
                        </a:rPr>
                        <a:t>0.34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137.88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161.40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0.94</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177.25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1.24</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189.48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1.54</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199.58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dirty="0">
                          <a:solidFill>
                            <a:srgbClr val="000000"/>
                          </a:solidFill>
                          <a:latin typeface="Arial" panose="020B0604020202020204"/>
                        </a:rPr>
                        <a:t>1.84</a:t>
                      </a:r>
                      <a:endParaRPr lang="en-US" altLang="zh-CN" sz="1100" b="0" i="0" u="none" strike="noStrike" dirty="0">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dirty="0">
                          <a:solidFill>
                            <a:srgbClr val="000000"/>
                          </a:solidFill>
                          <a:latin typeface="Arial" panose="020B0604020202020204"/>
                        </a:rPr>
                        <a:t>208.24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228.12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45143">
                <a:tc>
                  <a:txBody>
                    <a:bodyPr/>
                    <a:lstStyle/>
                    <a:p>
                      <a:pPr algn="ctr" fontAlgn="ctr"/>
                      <a:r>
                        <a:rPr lang="en-US" altLang="zh-CN" sz="1100" b="0" i="0" u="none" strike="noStrike">
                          <a:solidFill>
                            <a:srgbClr val="000000"/>
                          </a:solidFill>
                          <a:latin typeface="Arial" panose="020B0604020202020204"/>
                        </a:rPr>
                        <a:t>0.35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138.89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162.02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0.95</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177.70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189.85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1.55</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199.89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208.51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dirty="0">
                          <a:solidFill>
                            <a:srgbClr val="000000"/>
                          </a:solidFill>
                          <a:latin typeface="Arial" panose="020B0604020202020204"/>
                        </a:rPr>
                        <a:t>2.75</a:t>
                      </a:r>
                      <a:endParaRPr lang="en-US" altLang="zh-CN" sz="1100" b="0" i="0" u="none" strike="noStrike" dirty="0">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229.11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45143">
                <a:tc>
                  <a:txBody>
                    <a:bodyPr/>
                    <a:lstStyle/>
                    <a:p>
                      <a:pPr algn="ctr" fontAlgn="ctr"/>
                      <a:r>
                        <a:rPr lang="en-US" altLang="zh-CN" sz="1100" b="0" i="0" u="none" strike="noStrike">
                          <a:solidFill>
                            <a:srgbClr val="000000"/>
                          </a:solidFill>
                          <a:latin typeface="Arial" panose="020B0604020202020204"/>
                        </a:rPr>
                        <a:t>0.36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139.88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162.62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0.96</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178.15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190.21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1.56</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200.20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1.86</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208.78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230.10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45143">
                <a:tc>
                  <a:txBody>
                    <a:bodyPr/>
                    <a:lstStyle/>
                    <a:p>
                      <a:pPr algn="ctr" fontAlgn="ctr"/>
                      <a:r>
                        <a:rPr lang="en-US" altLang="zh-CN" sz="1100" b="0" i="0" u="none" strike="noStrike">
                          <a:solidFill>
                            <a:srgbClr val="000000"/>
                          </a:solidFill>
                          <a:latin typeface="Arial" panose="020B0604020202020204"/>
                        </a:rPr>
                        <a:t>0.37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140.85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163.22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0.97</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178.60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190.57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1.57</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200.50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1.87</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209.04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2.85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231.06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45143">
                <a:tc>
                  <a:txBody>
                    <a:bodyPr/>
                    <a:lstStyle/>
                    <a:p>
                      <a:pPr algn="ctr" fontAlgn="ctr"/>
                      <a:r>
                        <a:rPr lang="en-US" altLang="zh-CN" sz="1100" b="0" i="0" u="none" strike="noStrike">
                          <a:solidFill>
                            <a:srgbClr val="000000"/>
                          </a:solidFill>
                          <a:latin typeface="Arial" panose="020B0604020202020204"/>
                        </a:rPr>
                        <a:t>0.38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141.80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163.82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0.98</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179.04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190.93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1.58</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200.81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1.88</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209.31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dirty="0">
                          <a:solidFill>
                            <a:srgbClr val="000000"/>
                          </a:solidFill>
                          <a:latin typeface="Arial" panose="020B0604020202020204"/>
                        </a:rPr>
                        <a:t>232.02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53206">
                <a:tc>
                  <a:txBody>
                    <a:bodyPr/>
                    <a:lstStyle/>
                    <a:p>
                      <a:pPr algn="ctr" fontAlgn="ctr"/>
                      <a:r>
                        <a:rPr lang="en-US" altLang="zh-CN" sz="1100" b="0" i="0" u="none" strike="noStrike">
                          <a:solidFill>
                            <a:srgbClr val="000000"/>
                          </a:solidFill>
                          <a:latin typeface="Arial" panose="020B0604020202020204"/>
                        </a:rPr>
                        <a:t>0.39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142.73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0.69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164.40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dirty="0">
                          <a:solidFill>
                            <a:srgbClr val="000000"/>
                          </a:solidFill>
                          <a:latin typeface="Arial" panose="020B0604020202020204"/>
                        </a:rPr>
                        <a:t>0.99</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179.48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1.29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191.29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1.59</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201.11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1.89</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209.57 </a:t>
                      </a:r>
                      <a:endParaRPr lang="en-US" altLang="zh-CN" sz="1100" b="0" i="0" u="none" strike="noStrike">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a:solidFill>
                            <a:srgbClr val="000000"/>
                          </a:solidFill>
                          <a:latin typeface="Arial" panose="020B0604020202020204"/>
                        </a:rPr>
                        <a:t>2.95</a:t>
                      </a:r>
                      <a:endParaRPr lang="en-US" altLang="zh-CN" sz="1100" b="0" i="0" u="none" strike="noStrike">
                        <a:solidFill>
                          <a:srgbClr val="000000"/>
                        </a:solidFill>
                        <a:latin typeface="Arial" panose="020B0604020202020204"/>
                      </a:endParaRPr>
                    </a:p>
                  </a:txBody>
                  <a:tcPr marL="8063" marR="8063" marT="806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altLang="zh-CN" sz="1100" b="0" i="0" u="none" strike="noStrike" dirty="0">
                          <a:solidFill>
                            <a:srgbClr val="000000"/>
                          </a:solidFill>
                          <a:latin typeface="Arial" panose="020B0604020202020204"/>
                        </a:rPr>
                        <a:t>232.96 </a:t>
                      </a:r>
                      <a:endParaRPr lang="en-US" altLang="zh-CN" sz="1100" b="0" i="0" u="none" strike="noStrike" dirty="0">
                        <a:solidFill>
                          <a:srgbClr val="000000"/>
                        </a:solidFill>
                        <a:latin typeface="Arial" panose="020B0604020202020204"/>
                      </a:endParaRPr>
                    </a:p>
                  </a:txBody>
                  <a:tcPr marL="8063" marR="8063" marT="806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pic>
        <p:nvPicPr>
          <p:cNvPr id="3" name="图片 2"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8" name="表格 7"/>
          <p:cNvGraphicFramePr>
            <a:graphicFrameLocks noGrp="1"/>
          </p:cNvGraphicFramePr>
          <p:nvPr/>
        </p:nvGraphicFramePr>
        <p:xfrm>
          <a:off x="805234" y="749948"/>
          <a:ext cx="3848669" cy="5821106"/>
        </p:xfrm>
        <a:graphic>
          <a:graphicData uri="http://schemas.openxmlformats.org/drawingml/2006/table">
            <a:tbl>
              <a:tblPr/>
              <a:tblGrid>
                <a:gridCol w="1356342"/>
                <a:gridCol w="2492327"/>
              </a:tblGrid>
              <a:tr h="170813">
                <a:tc>
                  <a:txBody>
                    <a:bodyPr/>
                    <a:lstStyle/>
                    <a:p>
                      <a:pPr algn="ctr"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能源名称</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平均低位发热量</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813">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液化石油气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70C0"/>
                          </a:solidFill>
                          <a:latin typeface="微软雅黑" panose="020B0503020204020204" pitchFamily="34" charset="-122"/>
                          <a:ea typeface="微软雅黑" panose="020B0503020204020204" pitchFamily="34" charset="-122"/>
                        </a:rPr>
                        <a:t>23000-24000kcal/kg </a:t>
                      </a:r>
                      <a:endParaRPr lang="en-US" sz="1100" b="1" i="0" u="none" strike="noStrike">
                        <a:solidFill>
                          <a:srgbClr val="0070C0"/>
                        </a:solidFill>
                        <a:latin typeface="微软雅黑" panose="020B0503020204020204" pitchFamily="34" charset="-122"/>
                        <a:ea typeface="微软雅黑" panose="020B0503020204020204" pitchFamily="34" charset="-122"/>
                      </a:endParaRPr>
                    </a:p>
                  </a:txBody>
                  <a:tcPr marL="8456" marR="8456" marT="845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034">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天然气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70C0"/>
                          </a:solidFill>
                          <a:latin typeface="微软雅黑" panose="020B0503020204020204" pitchFamily="34" charset="-122"/>
                          <a:ea typeface="微软雅黑" panose="020B0503020204020204" pitchFamily="34" charset="-122"/>
                        </a:rPr>
                        <a:t>8500-9250kcal/m</a:t>
                      </a:r>
                      <a:r>
                        <a:rPr lang="en-US" sz="1100" b="1" i="0" u="none" strike="noStrike" baseline="30000">
                          <a:solidFill>
                            <a:srgbClr val="0070C0"/>
                          </a:solidFill>
                          <a:latin typeface="微软雅黑" panose="020B0503020204020204" pitchFamily="34" charset="-122"/>
                          <a:ea typeface="微软雅黑" panose="020B0503020204020204" pitchFamily="34" charset="-122"/>
                        </a:rPr>
                        <a:t>3</a:t>
                      </a:r>
                      <a:endParaRPr lang="en-US" sz="1100" b="1" i="0" u="none" strike="noStrike">
                        <a:solidFill>
                          <a:srgbClr val="0070C0"/>
                        </a:solidFill>
                        <a:latin typeface="微软雅黑" panose="020B0503020204020204" pitchFamily="34" charset="-122"/>
                        <a:ea typeface="微软雅黑" panose="020B0503020204020204" pitchFamily="34" charset="-122"/>
                      </a:endParaRPr>
                    </a:p>
                  </a:txBody>
                  <a:tcPr marL="8456" marR="8456" marT="845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813">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柴油</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70C0"/>
                          </a:solidFill>
                          <a:latin typeface="微软雅黑" panose="020B0503020204020204" pitchFamily="34" charset="-122"/>
                          <a:ea typeface="微软雅黑" panose="020B0503020204020204" pitchFamily="34" charset="-122"/>
                        </a:rPr>
                        <a:t>11000kcal/kg</a:t>
                      </a:r>
                      <a:endParaRPr lang="en-US" sz="1100" b="1" i="0" u="none" strike="noStrike">
                        <a:solidFill>
                          <a:srgbClr val="0070C0"/>
                        </a:solidFill>
                        <a:latin typeface="微软雅黑" panose="020B0503020204020204" pitchFamily="34" charset="-122"/>
                        <a:ea typeface="微软雅黑" panose="020B0503020204020204" pitchFamily="34" charset="-122"/>
                      </a:endParaRPr>
                    </a:p>
                  </a:txBody>
                  <a:tcPr marL="8456" marR="8456" marT="845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813">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电</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70C0"/>
                          </a:solidFill>
                          <a:latin typeface="微软雅黑" panose="020B0503020204020204" pitchFamily="34" charset="-122"/>
                          <a:ea typeface="微软雅黑" panose="020B0503020204020204" pitchFamily="34" charset="-122"/>
                        </a:rPr>
                        <a:t>860kcal/kwh</a:t>
                      </a:r>
                      <a:endParaRPr lang="en-US" sz="1100" b="1" i="0" u="none" strike="noStrike">
                        <a:solidFill>
                          <a:srgbClr val="0070C0"/>
                        </a:solidFill>
                        <a:latin typeface="微软雅黑" panose="020B0503020204020204" pitchFamily="34" charset="-122"/>
                        <a:ea typeface="微软雅黑" panose="020B0503020204020204" pitchFamily="34" charset="-122"/>
                      </a:endParaRPr>
                    </a:p>
                  </a:txBody>
                  <a:tcPr marL="8456" marR="8456" marT="845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813">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煤油</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rgbClr val="0070C0"/>
                          </a:solidFill>
                          <a:latin typeface="微软雅黑" panose="020B0503020204020204" pitchFamily="34" charset="-122"/>
                          <a:ea typeface="微软雅黑" panose="020B0503020204020204" pitchFamily="34" charset="-122"/>
                        </a:rPr>
                        <a:t>10250kcal/kg</a:t>
                      </a:r>
                      <a:endParaRPr 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813">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饱和蒸汽</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rgbClr val="0070C0"/>
                          </a:solidFill>
                          <a:latin typeface="微软雅黑" panose="020B0503020204020204" pitchFamily="34" charset="-122"/>
                          <a:ea typeface="微软雅黑" panose="020B0503020204020204" pitchFamily="34" charset="-122"/>
                        </a:rPr>
                        <a:t>650kcal/kg（0.2-0.4Mpa）</a:t>
                      </a:r>
                      <a:endParaRPr 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813">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rgbClr val="0070C0"/>
                          </a:solidFill>
                          <a:latin typeface="微软雅黑" panose="020B0503020204020204" pitchFamily="34" charset="-122"/>
                          <a:ea typeface="微软雅黑" panose="020B0503020204020204" pitchFamily="34" charset="-122"/>
                        </a:rPr>
                        <a:t>660kcal/kg（0.5-1Mpa）</a:t>
                      </a:r>
                      <a:endParaRPr 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0813">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生物质颗粒</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rgbClr val="0070C0"/>
                          </a:solidFill>
                          <a:latin typeface="微软雅黑" panose="020B0503020204020204" pitchFamily="34" charset="-122"/>
                          <a:ea typeface="微软雅黑" panose="020B0503020204020204" pitchFamily="34" charset="-122"/>
                        </a:rPr>
                        <a:t>4200kcal/kg</a:t>
                      </a:r>
                      <a:endParaRPr 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813">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标煤</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rgbClr val="0070C0"/>
                          </a:solidFill>
                          <a:latin typeface="微软雅黑" panose="020B0503020204020204" pitchFamily="34" charset="-122"/>
                          <a:ea typeface="微软雅黑" panose="020B0503020204020204" pitchFamily="34" charset="-122"/>
                        </a:rPr>
                        <a:t>7000kcal/kg</a:t>
                      </a:r>
                      <a:endParaRPr 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原煤</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5000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洗精煤</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6300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其他洗煤   洗中煤</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2000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煤泥</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2000-3000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焦炭</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6800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原油</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10000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燃料油</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10000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汽油</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10300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煤油</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10300</a:t>
                      </a:r>
                      <a:r>
                        <a:rPr lang="zh-CN" altLang="en-US" sz="1100" b="1" i="0" u="none" strike="noStrike">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a:solidFill>
                            <a:srgbClr val="0070C0"/>
                          </a:solidFill>
                          <a:latin typeface="微软雅黑" panose="020B0503020204020204" pitchFamily="34" charset="-122"/>
                          <a:ea typeface="微软雅黑" panose="020B0503020204020204" pitchFamily="34" charset="-122"/>
                        </a:rPr>
                        <a:t>/</a:t>
                      </a:r>
                      <a:r>
                        <a:rPr lang="zh-CN" altLang="en-US" sz="1100" b="1" i="0" u="none" strike="noStrike">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柴油</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10200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液化石油气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12000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炼厂干气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11000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天然气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7700-9310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立方米</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焦炉煤气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4000-4300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立方米</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其他煤气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发生煤气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1250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立方米</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重油催化裂解煤气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4600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立方米</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重油热裂解煤气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8500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立方米</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焦碳制气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3900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立方米</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压力气化煤气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3600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立方米</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水煤气</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2500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立方米</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炼焦油</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8000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666">
                <a:tc>
                  <a:txBody>
                    <a:bodyPr/>
                    <a:lstStyle/>
                    <a:p>
                      <a:pPr algn="just"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粗苯</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10000</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千卡</a:t>
                      </a:r>
                      <a:r>
                        <a:rPr lang="en-US" altLang="zh-CN" sz="1100" b="1" i="0" u="none" strike="noStrike" dirty="0">
                          <a:solidFill>
                            <a:srgbClr val="0070C0"/>
                          </a:solidFill>
                          <a:latin typeface="微软雅黑" panose="020B0503020204020204" pitchFamily="34" charset="-122"/>
                          <a:ea typeface="微软雅黑" panose="020B0503020204020204" pitchFamily="34" charset="-122"/>
                        </a:rPr>
                        <a:t>/</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千克</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8456" marR="8456" marT="84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0" name="表格 9"/>
          <p:cNvGraphicFramePr>
            <a:graphicFrameLocks noGrp="1"/>
          </p:cNvGraphicFramePr>
          <p:nvPr/>
        </p:nvGraphicFramePr>
        <p:xfrm>
          <a:off x="8884040" y="741073"/>
          <a:ext cx="2885530" cy="6083712"/>
        </p:xfrm>
        <a:graphic>
          <a:graphicData uri="http://schemas.openxmlformats.org/drawingml/2006/table">
            <a:tbl>
              <a:tblPr/>
              <a:tblGrid>
                <a:gridCol w="747393"/>
                <a:gridCol w="535065"/>
                <a:gridCol w="426778"/>
                <a:gridCol w="373696"/>
                <a:gridCol w="324861"/>
                <a:gridCol w="477737"/>
              </a:tblGrid>
              <a:tr h="271562">
                <a:tc rowSpan="2">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圆柱</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圆柱体表面积</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3.14</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1562">
                <a:tc vMerge="1">
                  <a:tcPr/>
                </a:tc>
                <a:tc gridSpan="4">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圆柱体的表面积</a:t>
                      </a:r>
                      <a:r>
                        <a:rPr lang="en-US" altLang="zh-CN" sz="900" b="0" i="0" u="none" strike="noStrike">
                          <a:solidFill>
                            <a:srgbClr val="0070C0"/>
                          </a:solidFill>
                          <a:latin typeface="微软雅黑" panose="020B0503020204020204" pitchFamily="34" charset="-122"/>
                          <a:ea typeface="微软雅黑" panose="020B0503020204020204" pitchFamily="34" charset="-122"/>
                        </a:rPr>
                        <a:t>=</a:t>
                      </a:r>
                      <a:r>
                        <a:rPr lang="zh-CN" altLang="en-US" sz="900" b="0" i="0" u="none" strike="noStrike">
                          <a:solidFill>
                            <a:srgbClr val="0070C0"/>
                          </a:solidFill>
                          <a:latin typeface="微软雅黑" panose="020B0503020204020204" pitchFamily="34" charset="-122"/>
                          <a:ea typeface="微软雅黑" panose="020B0503020204020204" pitchFamily="34" charset="-122"/>
                        </a:rPr>
                        <a:t>上下底面面积</a:t>
                      </a:r>
                      <a:r>
                        <a:rPr lang="en-US" altLang="zh-CN" sz="900" b="0" i="0" u="none" strike="noStrike">
                          <a:solidFill>
                            <a:srgbClr val="0070C0"/>
                          </a:solidFill>
                          <a:latin typeface="微软雅黑" panose="020B0503020204020204" pitchFamily="34" charset="-122"/>
                          <a:ea typeface="微软雅黑" panose="020B0503020204020204" pitchFamily="34" charset="-122"/>
                        </a:rPr>
                        <a:t>+</a:t>
                      </a:r>
                      <a:r>
                        <a:rPr lang="zh-CN" altLang="en-US" sz="900" b="0" i="0" u="none" strike="noStrike">
                          <a:solidFill>
                            <a:srgbClr val="0070C0"/>
                          </a:solidFill>
                          <a:latin typeface="微软雅黑" panose="020B0503020204020204" pitchFamily="34" charset="-122"/>
                          <a:ea typeface="微软雅黑" panose="020B0503020204020204" pitchFamily="34" charset="-122"/>
                        </a:rPr>
                        <a:t>侧面积</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合计</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1562">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表面积</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直径</a:t>
                      </a:r>
                      <a:r>
                        <a:rPr lang="en-US" altLang="zh-CN" sz="900" b="0" i="0" u="none" strike="noStrike">
                          <a:solidFill>
                            <a:srgbClr val="0070C0"/>
                          </a:solidFill>
                          <a:latin typeface="微软雅黑" panose="020B0503020204020204" pitchFamily="34" charset="-122"/>
                          <a:ea typeface="微软雅黑" panose="020B0503020204020204" pitchFamily="34" charset="-122"/>
                        </a:rPr>
                        <a:t>(</a:t>
                      </a:r>
                      <a:r>
                        <a:rPr lang="en-US" sz="900" b="0" i="0" u="none" strike="noStrike">
                          <a:solidFill>
                            <a:srgbClr val="0070C0"/>
                          </a:solidFill>
                          <a:latin typeface="微软雅黑" panose="020B0503020204020204" pitchFamily="34" charset="-122"/>
                          <a:ea typeface="微软雅黑" panose="020B0503020204020204" pitchFamily="34" charset="-122"/>
                        </a:rPr>
                        <a:t>m)</a:t>
                      </a:r>
                      <a:endParaRPr 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高</a:t>
                      </a:r>
                      <a:r>
                        <a:rPr lang="en-US" altLang="zh-CN" sz="900" b="0" i="0" u="none" strike="noStrike">
                          <a:solidFill>
                            <a:srgbClr val="0070C0"/>
                          </a:solidFill>
                          <a:latin typeface="微软雅黑" panose="020B0503020204020204" pitchFamily="34" charset="-122"/>
                          <a:ea typeface="微软雅黑" panose="020B0503020204020204" pitchFamily="34" charset="-122"/>
                        </a:rPr>
                        <a:t>(</a:t>
                      </a:r>
                      <a:r>
                        <a:rPr lang="en-US" sz="900" b="0" i="0" u="none" strike="noStrike">
                          <a:solidFill>
                            <a:srgbClr val="0070C0"/>
                          </a:solidFill>
                          <a:latin typeface="微软雅黑" panose="020B0503020204020204" pitchFamily="34" charset="-122"/>
                          <a:ea typeface="微软雅黑" panose="020B0503020204020204" pitchFamily="34" charset="-122"/>
                        </a:rPr>
                        <a:t>m)</a:t>
                      </a:r>
                      <a:endParaRPr 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底面积</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分汽缸</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2.829925</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0.35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2.4</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0.19 </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rowSpan="2">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蒸汽发生器</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0</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0.00 </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vMerge="1">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0</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0.00 </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0</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0.00 </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0.00 </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2.83 </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562">
                <a:tc rowSpan="2">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法兰</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法兰表面积公式</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1562">
                <a:tc vMerge="1">
                  <a:tcPr/>
                </a:tc>
                <a:tc>
                  <a:txBody>
                    <a:bodyPr/>
                    <a:lstStyle/>
                    <a:p>
                      <a:pPr algn="l" fontAlgn="ctr"/>
                      <a:r>
                        <a:rPr lang="en-US" sz="900" b="0" i="0" u="none" strike="noStrike">
                          <a:solidFill>
                            <a:srgbClr val="0070C0"/>
                          </a:solidFill>
                          <a:latin typeface="微软雅黑" panose="020B0503020204020204" pitchFamily="34" charset="-122"/>
                          <a:ea typeface="微软雅黑" panose="020B0503020204020204" pitchFamily="34" charset="-122"/>
                        </a:rPr>
                        <a:t>S=</a:t>
                      </a:r>
                      <a:r>
                        <a:rPr lang="el-GR" sz="900" b="0" i="0" u="none" strike="noStrike">
                          <a:solidFill>
                            <a:srgbClr val="0070C0"/>
                          </a:solidFill>
                          <a:latin typeface="微软雅黑" panose="020B0503020204020204" pitchFamily="34" charset="-122"/>
                          <a:ea typeface="微软雅黑" panose="020B0503020204020204" pitchFamily="34" charset="-122"/>
                        </a:rPr>
                        <a:t>π</a:t>
                      </a:r>
                      <a:r>
                        <a:rPr lang="en-US" sz="900" b="0" i="0" u="none" strike="noStrike">
                          <a:solidFill>
                            <a:srgbClr val="0070C0"/>
                          </a:solidFill>
                          <a:latin typeface="微软雅黑" panose="020B0503020204020204" pitchFamily="34" charset="-122"/>
                          <a:ea typeface="微软雅黑" panose="020B0503020204020204" pitchFamily="34" charset="-122"/>
                        </a:rPr>
                        <a:t>D×1.5DKN</a:t>
                      </a:r>
                      <a:endParaRPr 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3.14</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表面积</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直径</a:t>
                      </a:r>
                      <a:r>
                        <a:rPr lang="en-US" altLang="zh-CN" sz="900" b="0" i="0" u="none" strike="noStrike" dirty="0">
                          <a:solidFill>
                            <a:srgbClr val="0070C0"/>
                          </a:solidFill>
                          <a:latin typeface="微软雅黑" panose="020B0503020204020204" pitchFamily="34" charset="-122"/>
                          <a:ea typeface="微软雅黑" panose="020B0503020204020204" pitchFamily="34" charset="-122"/>
                        </a:rPr>
                        <a:t>(</a:t>
                      </a:r>
                      <a:r>
                        <a:rPr lang="en-US" sz="900" b="0" i="0" u="none" strike="noStrike" dirty="0">
                          <a:solidFill>
                            <a:srgbClr val="0070C0"/>
                          </a:solidFill>
                          <a:latin typeface="微软雅黑" panose="020B0503020204020204" pitchFamily="34" charset="-122"/>
                          <a:ea typeface="微软雅黑" panose="020B0503020204020204" pitchFamily="34" charset="-122"/>
                        </a:rPr>
                        <a:t>m)</a:t>
                      </a:r>
                      <a:endParaRPr 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系数</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个数</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1.5</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1.5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1.5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1.5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0.00 </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562">
                <a:tc rowSpan="2">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阀门</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阀门表面积公式</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vMerge="1">
                  <a:tcPr/>
                </a:tc>
                <a:tc gridSpan="2">
                  <a:txBody>
                    <a:bodyPr/>
                    <a:lstStyle/>
                    <a:p>
                      <a:pPr algn="l" fontAlgn="ctr"/>
                      <a:r>
                        <a:rPr lang="en-US" sz="900" b="0" i="0" u="none" strike="noStrike" dirty="0">
                          <a:solidFill>
                            <a:srgbClr val="0070C0"/>
                          </a:solidFill>
                          <a:latin typeface="微软雅黑" panose="020B0503020204020204" pitchFamily="34" charset="-122"/>
                          <a:ea typeface="微软雅黑" panose="020B0503020204020204" pitchFamily="34" charset="-122"/>
                        </a:rPr>
                        <a:t>S=</a:t>
                      </a:r>
                      <a:r>
                        <a:rPr lang="el-GR" sz="900" b="0" i="0" u="none" strike="noStrike" dirty="0">
                          <a:solidFill>
                            <a:srgbClr val="0070C0"/>
                          </a:solidFill>
                          <a:latin typeface="微软雅黑" panose="020B0503020204020204" pitchFamily="34" charset="-122"/>
                          <a:ea typeface="微软雅黑" panose="020B0503020204020204" pitchFamily="34" charset="-122"/>
                        </a:rPr>
                        <a:t>π</a:t>
                      </a:r>
                      <a:r>
                        <a:rPr lang="en-US" sz="900" b="0" i="0" u="none" strike="noStrike" dirty="0">
                          <a:solidFill>
                            <a:srgbClr val="0070C0"/>
                          </a:solidFill>
                          <a:latin typeface="微软雅黑" panose="020B0503020204020204" pitchFamily="34" charset="-122"/>
                          <a:ea typeface="微软雅黑" panose="020B0503020204020204" pitchFamily="34" charset="-122"/>
                        </a:rPr>
                        <a:t>D×2.5DKN</a:t>
                      </a:r>
                      <a:endParaRPr 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3.14</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表面积</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直径</a:t>
                      </a:r>
                      <a:r>
                        <a:rPr lang="en-US" altLang="zh-CN" sz="900" b="0" i="0" u="none" strike="noStrike" dirty="0">
                          <a:solidFill>
                            <a:srgbClr val="0070C0"/>
                          </a:solidFill>
                          <a:latin typeface="微软雅黑" panose="020B0503020204020204" pitchFamily="34" charset="-122"/>
                          <a:ea typeface="微软雅黑" panose="020B0503020204020204" pitchFamily="34" charset="-122"/>
                        </a:rPr>
                        <a:t>(</a:t>
                      </a:r>
                      <a:r>
                        <a:rPr lang="en-US" sz="900" b="0" i="0" u="none" strike="noStrike" dirty="0">
                          <a:solidFill>
                            <a:srgbClr val="0070C0"/>
                          </a:solidFill>
                          <a:latin typeface="微软雅黑" panose="020B0503020204020204" pitchFamily="34" charset="-122"/>
                          <a:ea typeface="微软雅黑" panose="020B0503020204020204" pitchFamily="34" charset="-122"/>
                        </a:rPr>
                        <a:t>m)</a:t>
                      </a:r>
                      <a:endParaRPr 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系数</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个数</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4.90625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0.25</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2.5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4</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0.628</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0.08</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2.5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0.1471875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0.05</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2.5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3</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2.5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2.5</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5.68 </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562">
                <a:tc rowSpan="2">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管道</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管道表面积</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vMerge="1">
                  <a:tcPr/>
                </a:tc>
                <a:tc>
                  <a:txBody>
                    <a:bodyPr/>
                    <a:lstStyle/>
                    <a:p>
                      <a:pPr algn="l" fontAlgn="ctr"/>
                      <a:r>
                        <a:rPr lang="en-US" sz="900" b="0" i="0" u="none" strike="noStrike">
                          <a:solidFill>
                            <a:srgbClr val="0070C0"/>
                          </a:solidFill>
                          <a:latin typeface="微软雅黑" panose="020B0503020204020204" pitchFamily="34" charset="-122"/>
                          <a:ea typeface="微软雅黑" panose="020B0503020204020204" pitchFamily="34" charset="-122"/>
                        </a:rPr>
                        <a:t>S=</a:t>
                      </a:r>
                      <a:r>
                        <a:rPr lang="el-GR" sz="900" b="0" i="0" u="none" strike="noStrike">
                          <a:solidFill>
                            <a:srgbClr val="0070C0"/>
                          </a:solidFill>
                          <a:latin typeface="微软雅黑" panose="020B0503020204020204" pitchFamily="34" charset="-122"/>
                          <a:ea typeface="微软雅黑" panose="020B0503020204020204" pitchFamily="34" charset="-122"/>
                        </a:rPr>
                        <a:t>π</a:t>
                      </a:r>
                      <a:r>
                        <a:rPr lang="en-US" sz="900" b="0" i="0" u="none" strike="noStrike">
                          <a:solidFill>
                            <a:srgbClr val="0070C0"/>
                          </a:solidFill>
                          <a:latin typeface="微软雅黑" panose="020B0503020204020204" pitchFamily="34" charset="-122"/>
                          <a:ea typeface="微软雅黑" panose="020B0503020204020204" pitchFamily="34" charset="-122"/>
                        </a:rPr>
                        <a:t>Dh</a:t>
                      </a:r>
                      <a:endParaRPr 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3.14</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侧面积</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直径</a:t>
                      </a:r>
                      <a:r>
                        <a:rPr lang="en-US" altLang="zh-CN" sz="900" b="0" i="0" u="none" strike="noStrike">
                          <a:solidFill>
                            <a:srgbClr val="0070C0"/>
                          </a:solidFill>
                          <a:latin typeface="微软雅黑" panose="020B0503020204020204" pitchFamily="34" charset="-122"/>
                          <a:ea typeface="微软雅黑" panose="020B0503020204020204" pitchFamily="34" charset="-122"/>
                        </a:rPr>
                        <a:t>(</a:t>
                      </a:r>
                      <a:r>
                        <a:rPr lang="en-US" sz="900" b="0" i="0" u="none" strike="noStrike">
                          <a:solidFill>
                            <a:srgbClr val="0070C0"/>
                          </a:solidFill>
                          <a:latin typeface="微软雅黑" panose="020B0503020204020204" pitchFamily="34" charset="-122"/>
                          <a:ea typeface="微软雅黑" panose="020B0503020204020204" pitchFamily="34" charset="-122"/>
                        </a:rPr>
                        <a:t>m)</a:t>
                      </a:r>
                      <a:endParaRPr 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高</a:t>
                      </a:r>
                      <a:r>
                        <a:rPr lang="en-US" altLang="zh-CN" sz="900" b="0" i="0" u="none" strike="noStrike">
                          <a:solidFill>
                            <a:srgbClr val="0070C0"/>
                          </a:solidFill>
                          <a:latin typeface="微软雅黑" panose="020B0503020204020204" pitchFamily="34" charset="-122"/>
                          <a:ea typeface="微软雅黑" panose="020B0503020204020204" pitchFamily="34" charset="-122"/>
                        </a:rPr>
                        <a:t>(</a:t>
                      </a:r>
                      <a:r>
                        <a:rPr lang="en-US" sz="900" b="0" i="0" u="none" strike="noStrike">
                          <a:solidFill>
                            <a:srgbClr val="0070C0"/>
                          </a:solidFill>
                          <a:latin typeface="微软雅黑" panose="020B0503020204020204" pitchFamily="34" charset="-122"/>
                          <a:ea typeface="微软雅黑" panose="020B0503020204020204" pitchFamily="34" charset="-122"/>
                        </a:rPr>
                        <a:t>m)</a:t>
                      </a:r>
                      <a:endParaRPr 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1562">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主管道进分气缸</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39.9408</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0.159</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80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污水处理</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74.0569</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0.089</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265</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生产线</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11.1784</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0.089</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40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生产线进设备</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9.66492</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0.057</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54</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分气缸出口</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29.45634</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0.159</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59</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8224">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altLang="zh-CN" sz="900" b="0" i="0" u="none" strike="noStrike">
                          <a:solidFill>
                            <a:srgbClr val="0070C0"/>
                          </a:solidFill>
                          <a:latin typeface="微软雅黑" panose="020B0503020204020204" pitchFamily="34" charset="-122"/>
                          <a:ea typeface="微软雅黑" panose="020B0503020204020204" pitchFamily="34" charset="-122"/>
                        </a:rPr>
                        <a:t>0</a:t>
                      </a:r>
                      <a:endParaRPr lang="en-US" altLang="zh-CN"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　</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900" b="0" i="0" u="none" strike="noStrike" dirty="0">
                          <a:solidFill>
                            <a:srgbClr val="0070C0"/>
                          </a:solidFill>
                          <a:latin typeface="微软雅黑" panose="020B0503020204020204" pitchFamily="34" charset="-122"/>
                          <a:ea typeface="微软雅黑" panose="020B0503020204020204" pitchFamily="34" charset="-122"/>
                        </a:rPr>
                        <a:t>　</a:t>
                      </a:r>
                      <a:endParaRPr lang="zh-CN" altLang="en-US"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164.30 </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8224">
                <a:tc gridSpan="5">
                  <a:txBody>
                    <a:bodyPr/>
                    <a:lstStyle/>
                    <a:p>
                      <a:pPr algn="l" fontAlgn="ctr"/>
                      <a:r>
                        <a:rPr lang="zh-CN" altLang="en-US" sz="900" b="0" i="0" u="none" strike="noStrike">
                          <a:solidFill>
                            <a:srgbClr val="0070C0"/>
                          </a:solidFill>
                          <a:latin typeface="微软雅黑" panose="020B0503020204020204" pitchFamily="34" charset="-122"/>
                          <a:ea typeface="微软雅黑" panose="020B0503020204020204" pitchFamily="34" charset="-122"/>
                        </a:rPr>
                        <a:t>总面积</a:t>
                      </a:r>
                      <a:endParaRPr lang="zh-CN" altLang="en-US" sz="900" b="0" i="0" u="none" strike="noStrike">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a:txBody>
                    <a:bodyPr/>
                    <a:lstStyle/>
                    <a:p>
                      <a:pPr algn="ctr" fontAlgn="ctr"/>
                      <a:r>
                        <a:rPr lang="en-US" altLang="zh-CN" sz="900" b="0" i="0" u="none" strike="noStrike" dirty="0">
                          <a:solidFill>
                            <a:srgbClr val="0070C0"/>
                          </a:solidFill>
                          <a:latin typeface="微软雅黑" panose="020B0503020204020204" pitchFamily="34" charset="-122"/>
                          <a:ea typeface="微软雅黑" panose="020B0503020204020204" pitchFamily="34" charset="-122"/>
                        </a:rPr>
                        <a:t>172.81 </a:t>
                      </a:r>
                      <a:endParaRPr lang="en-US" altLang="zh-CN" sz="900" b="0" i="0" u="none" strike="noStrike" dirty="0">
                        <a:solidFill>
                          <a:srgbClr val="0070C0"/>
                        </a:solidFill>
                        <a:latin typeface="微软雅黑" panose="020B0503020204020204" pitchFamily="34" charset="-122"/>
                        <a:ea typeface="微软雅黑" panose="020B0503020204020204" pitchFamily="34" charset="-122"/>
                      </a:endParaRPr>
                    </a:p>
                  </a:txBody>
                  <a:tcPr marL="6384" marR="6384" marT="63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2" name="表格 11"/>
          <p:cNvGraphicFramePr>
            <a:graphicFrameLocks noGrp="1"/>
          </p:cNvGraphicFramePr>
          <p:nvPr/>
        </p:nvGraphicFramePr>
        <p:xfrm>
          <a:off x="8393374" y="832516"/>
          <a:ext cx="436728" cy="5800296"/>
        </p:xfrm>
        <a:graphic>
          <a:graphicData uri="http://schemas.openxmlformats.org/drawingml/2006/table">
            <a:tbl>
              <a:tblPr/>
              <a:tblGrid>
                <a:gridCol w="436728"/>
              </a:tblGrid>
              <a:tr h="5800296">
                <a:tc>
                  <a:txBody>
                    <a:bodyPr/>
                    <a:lstStyle/>
                    <a:p>
                      <a:pPr algn="ctr" fontAlgn="ctr"/>
                      <a:r>
                        <a:rPr lang="zh-CN" altLang="en-US" sz="2400" b="1" i="0" u="none" strike="noStrike" dirty="0">
                          <a:latin typeface="微软雅黑" panose="020B0503020204020204" pitchFamily="34" charset="-122"/>
                          <a:ea typeface="微软雅黑" panose="020B0503020204020204" pitchFamily="34" charset="-122"/>
                        </a:rPr>
                        <a:t>表面积计算表</a:t>
                      </a:r>
                      <a:endParaRPr lang="zh-CN" altLang="en-US" sz="2400" b="1" i="0" u="none" strike="noStrike" dirty="0">
                        <a:latin typeface="微软雅黑" panose="020B0503020204020204" pitchFamily="34" charset="-122"/>
                        <a:ea typeface="微软雅黑" panose="020B0503020204020204" pitchFamily="34" charset="-122"/>
                      </a:endParaRPr>
                    </a:p>
                  </a:txBody>
                  <a:tcPr marL="9525" marR="9525" marT="9525" marB="0" anchor="ctr">
                    <a:lnL>
                      <a:noFill/>
                    </a:lnL>
                    <a:lnR>
                      <a:noFill/>
                    </a:lnR>
                    <a:lnT>
                      <a:noFill/>
                    </a:lnT>
                    <a:lnB>
                      <a:noFill/>
                    </a:lnB>
                  </a:tcPr>
                </a:tc>
              </a:tr>
            </a:tbl>
          </a:graphicData>
        </a:graphic>
      </p:graphicFrame>
      <p:graphicFrame>
        <p:nvGraphicFramePr>
          <p:cNvPr id="13" name="表格 12"/>
          <p:cNvGraphicFramePr>
            <a:graphicFrameLocks noGrp="1"/>
          </p:cNvGraphicFramePr>
          <p:nvPr/>
        </p:nvGraphicFramePr>
        <p:xfrm>
          <a:off x="5471899" y="723337"/>
          <a:ext cx="2476500" cy="5936760"/>
        </p:xfrm>
        <a:graphic>
          <a:graphicData uri="http://schemas.openxmlformats.org/drawingml/2006/table">
            <a:tbl>
              <a:tblPr/>
              <a:tblGrid>
                <a:gridCol w="800100"/>
                <a:gridCol w="838200"/>
                <a:gridCol w="838200"/>
              </a:tblGrid>
              <a:tr h="258120">
                <a:tc>
                  <a:txBody>
                    <a:bodyPr/>
                    <a:lstStyle/>
                    <a:p>
                      <a:pPr algn="ctr" fontAlgn="ctr"/>
                      <a:r>
                        <a:rPr lang="zh-CN" altLang="en-US" sz="1200" b="1" i="0" u="none" strike="noStrike" dirty="0" smtClean="0">
                          <a:solidFill>
                            <a:srgbClr val="0070C0"/>
                          </a:solidFill>
                          <a:latin typeface="微软雅黑" panose="020B0503020204020204" pitchFamily="34" charset="-122"/>
                          <a:ea typeface="微软雅黑" panose="020B0503020204020204" pitchFamily="34" charset="-122"/>
                        </a:rPr>
                        <a:t>公称直径                                                     </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英 寸</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外 径</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sz="1200" b="1" i="0" u="none" strike="noStrike" dirty="0">
                          <a:solidFill>
                            <a:srgbClr val="0070C0"/>
                          </a:solidFill>
                          <a:latin typeface="微软雅黑" panose="020B0503020204020204" pitchFamily="34" charset="-122"/>
                          <a:ea typeface="微软雅黑" panose="020B0503020204020204" pitchFamily="34" charset="-122"/>
                        </a:rPr>
                        <a:t>mm</a:t>
                      </a:r>
                      <a:endParaRPr 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CN" altLang="en-US" sz="1200" b="1" i="0" u="none" strike="noStrike">
                          <a:solidFill>
                            <a:srgbClr val="0070C0"/>
                          </a:solidFill>
                          <a:latin typeface="微软雅黑" panose="020B0503020204020204" pitchFamily="34" charset="-122"/>
                          <a:ea typeface="微软雅黑" panose="020B0503020204020204" pitchFamily="34" charset="-122"/>
                        </a:rPr>
                        <a:t>＂</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0070C0"/>
                          </a:solidFill>
                          <a:latin typeface="微软雅黑" panose="020B0503020204020204" pitchFamily="34" charset="-122"/>
                          <a:ea typeface="微软雅黑" panose="020B0503020204020204" pitchFamily="34" charset="-122"/>
                        </a:rPr>
                        <a:t>mm</a:t>
                      </a:r>
                      <a:endParaRPr lang="en-US"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15</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4</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分</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22</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6</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分</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25</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25</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寸</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32</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32</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1.2</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寸</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38</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40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1.5</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寸</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45</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50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2</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寸</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57</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70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2.5</a:t>
                      </a:r>
                      <a:r>
                        <a:rPr lang="zh-CN" altLang="en-US" sz="1200" b="1" i="0" u="none" strike="noStrike">
                          <a:solidFill>
                            <a:srgbClr val="0070C0"/>
                          </a:solidFill>
                          <a:latin typeface="微软雅黑" panose="020B0503020204020204" pitchFamily="34" charset="-122"/>
                          <a:ea typeface="微软雅黑" panose="020B0503020204020204" pitchFamily="34" charset="-122"/>
                        </a:rPr>
                        <a:t>寸</a:t>
                      </a:r>
                      <a:endParaRPr lang="zh-CN" altLang="en-US"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76</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80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3</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89</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100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4</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108</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125</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5</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133</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150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6</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159</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200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8</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219</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250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10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273</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300</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12</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325</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350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14</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377</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400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16</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426</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450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18</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478</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500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529</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600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24</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630</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700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28</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720</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120">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800</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a:solidFill>
                            <a:srgbClr val="0070C0"/>
                          </a:solidFill>
                          <a:latin typeface="微软雅黑" panose="020B0503020204020204" pitchFamily="34" charset="-122"/>
                          <a:ea typeface="微软雅黑" panose="020B0503020204020204" pitchFamily="34" charset="-122"/>
                        </a:rPr>
                        <a:t>32</a:t>
                      </a:r>
                      <a:endParaRPr lang="en-US" altLang="zh-CN" sz="1200" b="1" i="0" u="none" strike="noStrike">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CN" sz="1200" b="1" i="0" u="none" strike="noStrike" dirty="0">
                          <a:solidFill>
                            <a:srgbClr val="0070C0"/>
                          </a:solidFill>
                          <a:latin typeface="微软雅黑" panose="020B0503020204020204" pitchFamily="34" charset="-122"/>
                          <a:ea typeface="微软雅黑" panose="020B0503020204020204" pitchFamily="34" charset="-122"/>
                        </a:rPr>
                        <a:t>820</a:t>
                      </a:r>
                      <a:endParaRPr lang="en-US" altLang="zh-CN" sz="1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14" name="表格 13"/>
          <p:cNvGraphicFramePr>
            <a:graphicFrameLocks noGrp="1"/>
          </p:cNvGraphicFramePr>
          <p:nvPr/>
        </p:nvGraphicFramePr>
        <p:xfrm>
          <a:off x="4981432" y="818866"/>
          <a:ext cx="399576" cy="5813945"/>
        </p:xfrm>
        <a:graphic>
          <a:graphicData uri="http://schemas.openxmlformats.org/drawingml/2006/table">
            <a:tbl>
              <a:tblPr/>
              <a:tblGrid>
                <a:gridCol w="399576"/>
              </a:tblGrid>
              <a:tr h="5813945">
                <a:tc>
                  <a:txBody>
                    <a:bodyPr/>
                    <a:lstStyle/>
                    <a:p>
                      <a:pPr algn="ctr" fontAlgn="ctr"/>
                      <a:r>
                        <a:rPr lang="zh-CN" altLang="en-US" sz="1800" b="1" i="0" u="none" strike="noStrike" dirty="0" smtClean="0">
                          <a:latin typeface="微软雅黑" panose="020B0503020204020204" pitchFamily="34" charset="-122"/>
                          <a:ea typeface="微软雅黑" panose="020B0503020204020204" pitchFamily="34" charset="-122"/>
                        </a:rPr>
                        <a:t>管道                                                  规格                                             及</a:t>
                      </a:r>
                      <a:r>
                        <a:rPr lang="zh-CN" altLang="en-US" sz="1800" b="1" i="0" u="none" strike="noStrike" dirty="0">
                          <a:latin typeface="微软雅黑" panose="020B0503020204020204" pitchFamily="34" charset="-122"/>
                          <a:ea typeface="微软雅黑" panose="020B0503020204020204" pitchFamily="34" charset="-122"/>
                        </a:rPr>
                        <a:t>有关数据</a:t>
                      </a:r>
                      <a:endParaRPr lang="zh-CN" altLang="en-US" sz="1800" b="1" i="0" u="none" strike="noStrike" dirty="0">
                        <a:latin typeface="微软雅黑" panose="020B0503020204020204" pitchFamily="34" charset="-122"/>
                        <a:ea typeface="微软雅黑" panose="020B0503020204020204" pitchFamily="34" charset="-122"/>
                      </a:endParaRPr>
                    </a:p>
                  </a:txBody>
                  <a:tcPr marL="9525" marR="9525" marT="9525" marB="0" anchor="ctr">
                    <a:lnL>
                      <a:noFill/>
                    </a:lnL>
                    <a:lnR>
                      <a:noFill/>
                    </a:lnR>
                    <a:lnT>
                      <a:noFill/>
                    </a:lnT>
                    <a:lnB>
                      <a:noFill/>
                    </a:lnB>
                    <a:solidFill>
                      <a:srgbClr val="FFFFFF"/>
                    </a:solidFill>
                  </a:tcPr>
                </a:tc>
              </a:tr>
            </a:tbl>
          </a:graphicData>
        </a:graphic>
      </p:graphicFrame>
      <p:graphicFrame>
        <p:nvGraphicFramePr>
          <p:cNvPr id="15" name="表格 14"/>
          <p:cNvGraphicFramePr>
            <a:graphicFrameLocks noGrp="1"/>
          </p:cNvGraphicFramePr>
          <p:nvPr/>
        </p:nvGraphicFramePr>
        <p:xfrm>
          <a:off x="436729" y="859811"/>
          <a:ext cx="395785" cy="5677467"/>
        </p:xfrm>
        <a:graphic>
          <a:graphicData uri="http://schemas.openxmlformats.org/drawingml/2006/table">
            <a:tbl>
              <a:tblPr/>
              <a:tblGrid>
                <a:gridCol w="395785"/>
              </a:tblGrid>
              <a:tr h="5677467">
                <a:tc>
                  <a:txBody>
                    <a:bodyPr/>
                    <a:lstStyle/>
                    <a:p>
                      <a:pPr algn="l" fontAlgn="ctr"/>
                      <a:r>
                        <a:rPr lang="zh-CN" altLang="en-US" sz="2400" b="1" i="0" u="none" strike="noStrike" dirty="0">
                          <a:solidFill>
                            <a:srgbClr val="000000"/>
                          </a:solidFill>
                          <a:latin typeface="微软雅黑" panose="020B0503020204020204" pitchFamily="34" charset="-122"/>
                          <a:ea typeface="微软雅黑" panose="020B0503020204020204" pitchFamily="34" charset="-122"/>
                        </a:rPr>
                        <a:t>热值</a:t>
                      </a:r>
                      <a:r>
                        <a:rPr lang="zh-CN" altLang="en-US" sz="2400" b="1" i="0" u="none" strike="noStrike" dirty="0" smtClean="0">
                          <a:solidFill>
                            <a:srgbClr val="000000"/>
                          </a:solidFill>
                          <a:latin typeface="微软雅黑" panose="020B0503020204020204" pitchFamily="34" charset="-122"/>
                          <a:ea typeface="微软雅黑" panose="020B0503020204020204" pitchFamily="34" charset="-122"/>
                        </a:rPr>
                        <a:t>换算表</a:t>
                      </a:r>
                      <a:endParaRPr lang="zh-CN" altLang="en-US" sz="2400" b="1" i="0" u="none" strike="noStrike" dirty="0">
                        <a:solidFill>
                          <a:srgbClr val="000000"/>
                        </a:solidFill>
                        <a:latin typeface="微软雅黑" panose="020B0503020204020204" pitchFamily="34" charset="-122"/>
                        <a:ea typeface="微软雅黑" panose="020B0503020204020204" pitchFamily="34" charset="-122"/>
                      </a:endParaRPr>
                    </a:p>
                  </a:txBody>
                  <a:tcPr marL="9525" marR="9525" marT="9525" marB="0" anchor="ctr">
                    <a:lnL>
                      <a:noFill/>
                    </a:lnL>
                    <a:lnR>
                      <a:noFill/>
                    </a:lnR>
                    <a:lnT>
                      <a:noFill/>
                    </a:lnT>
                    <a:lnB>
                      <a:noFill/>
                    </a:lnB>
                  </a:tcPr>
                </a:tc>
              </a:tr>
            </a:tbl>
          </a:graphicData>
        </a:graphic>
      </p:graphicFrame>
      <p:sp>
        <p:nvSpPr>
          <p:cNvPr id="16" name="文本框 5"/>
          <p:cNvSpPr txBox="1"/>
          <p:nvPr/>
        </p:nvSpPr>
        <p:spPr>
          <a:xfrm>
            <a:off x="8726916" y="54592"/>
            <a:ext cx="276479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相关应用资料</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7"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8" name="表格 7"/>
          <p:cNvGraphicFramePr>
            <a:graphicFrameLocks noGrp="1"/>
          </p:cNvGraphicFramePr>
          <p:nvPr/>
        </p:nvGraphicFramePr>
        <p:xfrm>
          <a:off x="553492" y="776794"/>
          <a:ext cx="5571320" cy="5842377"/>
        </p:xfrm>
        <a:graphic>
          <a:graphicData uri="http://schemas.openxmlformats.org/drawingml/2006/table">
            <a:tbl>
              <a:tblPr/>
              <a:tblGrid>
                <a:gridCol w="224430"/>
                <a:gridCol w="914400"/>
                <a:gridCol w="654046"/>
                <a:gridCol w="787525"/>
                <a:gridCol w="846170"/>
                <a:gridCol w="829414"/>
                <a:gridCol w="720502"/>
                <a:gridCol w="594833"/>
              </a:tblGrid>
              <a:tr h="504933">
                <a:tc gridSpan="8">
                  <a:txBody>
                    <a:bodyPr/>
                    <a:lstStyle/>
                    <a:p>
                      <a:pPr algn="ctr" fontAlgn="b"/>
                      <a:r>
                        <a:rPr lang="zh-CN" altLang="en-US" sz="1800" b="1" i="0" u="none" strike="noStrike" dirty="0">
                          <a:solidFill>
                            <a:srgbClr val="000000"/>
                          </a:solidFill>
                          <a:latin typeface="Times New Roman" panose="02020603050405020304"/>
                        </a:rPr>
                        <a:t>   </a:t>
                      </a:r>
                      <a:r>
                        <a:rPr lang="zh-CN" altLang="en-US" sz="1800" b="1" i="0" u="none" strike="noStrike" dirty="0">
                          <a:solidFill>
                            <a:srgbClr val="000000"/>
                          </a:solidFill>
                          <a:latin typeface="宋体" panose="02010600030101010101" pitchFamily="2" charset="-122"/>
                        </a:rPr>
                        <a:t>耗能损失对比计算</a:t>
                      </a:r>
                      <a:endParaRPr lang="zh-CN" altLang="en-US" sz="1800" b="1" i="0" u="none" strike="noStrike" dirty="0">
                        <a:solidFill>
                          <a:srgbClr val="000000"/>
                        </a:solidFill>
                        <a:latin typeface="Times New Roman" panose="02020603050405020304"/>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hMerge="1">
                  <a:tcPr/>
                </a:tc>
                <a:tc hMerge="1">
                  <a:tcPr/>
                </a:tc>
              </a:tr>
              <a:tr h="336622">
                <a:tc gridSpan="5">
                  <a:txBody>
                    <a:bodyPr/>
                    <a:lstStyle/>
                    <a:p>
                      <a:pPr algn="l" fontAlgn="b"/>
                      <a:r>
                        <a:rPr lang="zh-CN" altLang="en-US" sz="1300" b="1" i="0" u="none" strike="noStrike">
                          <a:solidFill>
                            <a:srgbClr val="000000"/>
                          </a:solidFill>
                          <a:latin typeface="宋体" panose="02010600030101010101" pitchFamily="2" charset="-122"/>
                        </a:rPr>
                        <a:t>设备散热量计算公式：</a:t>
                      </a:r>
                      <a:r>
                        <a:rPr lang="en-US" sz="1300" b="0" i="0" u="none" strike="noStrike">
                          <a:solidFill>
                            <a:srgbClr val="000000"/>
                          </a:solidFill>
                          <a:latin typeface="宋体" panose="02010600030101010101" pitchFamily="2" charset="-122"/>
                        </a:rPr>
                        <a:t>Q=S*</a:t>
                      </a:r>
                      <a:r>
                        <a:rPr lang="el-GR" sz="1300" b="0" i="0" u="none" strike="noStrike">
                          <a:solidFill>
                            <a:srgbClr val="000000"/>
                          </a:solidFill>
                          <a:latin typeface="宋体" panose="02010600030101010101" pitchFamily="2" charset="-122"/>
                        </a:rPr>
                        <a:t>α(</a:t>
                      </a:r>
                      <a:r>
                        <a:rPr lang="en-US" sz="1300" b="0" i="0" u="none" strike="noStrike">
                          <a:solidFill>
                            <a:srgbClr val="000000"/>
                          </a:solidFill>
                          <a:latin typeface="宋体" panose="02010600030101010101" pitchFamily="2" charset="-122"/>
                        </a:rPr>
                        <a:t>t</a:t>
                      </a:r>
                      <a:r>
                        <a:rPr lang="en-US" sz="1300" b="0" i="0" u="none" strike="noStrike" baseline="-25000">
                          <a:solidFill>
                            <a:srgbClr val="000000"/>
                          </a:solidFill>
                          <a:latin typeface="宋体" panose="02010600030101010101" pitchFamily="2" charset="-122"/>
                        </a:rPr>
                        <a:t>2</a:t>
                      </a:r>
                      <a:r>
                        <a:rPr lang="en-US" sz="1300" b="0" i="0" u="none" strike="noStrike">
                          <a:solidFill>
                            <a:srgbClr val="000000"/>
                          </a:solidFill>
                          <a:latin typeface="宋体" panose="02010600030101010101" pitchFamily="2" charset="-122"/>
                        </a:rPr>
                        <a:t>-t</a:t>
                      </a:r>
                      <a:r>
                        <a:rPr lang="en-US" sz="1300" b="0" i="0" u="none" strike="noStrike" baseline="-25000">
                          <a:solidFill>
                            <a:srgbClr val="000000"/>
                          </a:solidFill>
                          <a:latin typeface="宋体" panose="02010600030101010101" pitchFamily="2" charset="-122"/>
                        </a:rPr>
                        <a:t>1</a:t>
                      </a:r>
                      <a:r>
                        <a:rPr lang="en-US" sz="1300" b="0" i="0" u="none" strike="noStrike">
                          <a:solidFill>
                            <a:srgbClr val="000000"/>
                          </a:solidFill>
                          <a:latin typeface="宋体" panose="02010600030101010101" pitchFamily="2" charset="-122"/>
                        </a:rPr>
                        <a:t>) </a:t>
                      </a:r>
                      <a:endParaRPr lang="en-US" sz="1300" b="1"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hMerge="1">
                  <a:tcPr/>
                </a:tc>
                <a:tc>
                  <a:txBody>
                    <a:bodyPr/>
                    <a:lstStyle/>
                    <a:p>
                      <a:pPr algn="ctr" fontAlgn="ctr"/>
                      <a:r>
                        <a:rPr lang="zh-CN" altLang="en-US" sz="1100" b="0" i="0" u="none" strike="noStrike">
                          <a:solidFill>
                            <a:srgbClr val="000000"/>
                          </a:solidFill>
                          <a:latin typeface="宋体" panose="02010600030101010101" pitchFamily="2" charset="-122"/>
                        </a:rPr>
                        <a:t>合计</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a:solidFill>
                            <a:srgbClr val="000000"/>
                          </a:solidFill>
                          <a:latin typeface="宋体" panose="02010600030101010101" pitchFamily="2" charset="-122"/>
                        </a:rPr>
                        <a:t>单位</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a:solidFill>
                            <a:srgbClr val="000000"/>
                          </a:solidFill>
                          <a:latin typeface="宋体" panose="02010600030101010101" pitchFamily="2" charset="-122"/>
                        </a:rPr>
                        <a:t>节能率</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9870">
                <a:tc gridSpan="7">
                  <a:txBody>
                    <a:bodyPr/>
                    <a:lstStyle/>
                    <a:p>
                      <a:pPr algn="just" fontAlgn="b"/>
                      <a:r>
                        <a:rPr lang="zh-CN" altLang="en-US" sz="800" b="0" i="0" u="none" strike="noStrike">
                          <a:solidFill>
                            <a:srgbClr val="000000"/>
                          </a:solidFill>
                          <a:latin typeface="宋体" panose="02010600030101010101" pitchFamily="2" charset="-122"/>
                        </a:rPr>
                        <a:t>（其中</a:t>
                      </a:r>
                      <a:r>
                        <a:rPr lang="en-US" altLang="zh-CN" sz="800" b="0" i="0" u="none" strike="noStrike">
                          <a:solidFill>
                            <a:srgbClr val="000000"/>
                          </a:solidFill>
                          <a:latin typeface="Times New Roman" panose="02020603050405020304"/>
                        </a:rPr>
                        <a:t>Q</a:t>
                      </a:r>
                      <a:r>
                        <a:rPr lang="zh-CN" altLang="en-US" sz="800" b="0" i="0" u="none" strike="noStrike">
                          <a:solidFill>
                            <a:srgbClr val="000000"/>
                          </a:solidFill>
                          <a:latin typeface="宋体" panose="02010600030101010101" pitchFamily="2" charset="-122"/>
                        </a:rPr>
                        <a:t>为散热量，</a:t>
                      </a:r>
                      <a:r>
                        <a:rPr lang="en-US" altLang="zh-CN" sz="800" b="0" i="0" u="none" strike="noStrike">
                          <a:solidFill>
                            <a:srgbClr val="000000"/>
                          </a:solidFill>
                          <a:latin typeface="Times New Roman" panose="02020603050405020304"/>
                        </a:rPr>
                        <a:t>S</a:t>
                      </a:r>
                      <a:r>
                        <a:rPr lang="zh-CN" altLang="en-US" sz="800" b="0" i="0" u="none" strike="noStrike">
                          <a:solidFill>
                            <a:srgbClr val="000000"/>
                          </a:solidFill>
                          <a:latin typeface="宋体" panose="02010600030101010101" pitchFamily="2" charset="-122"/>
                        </a:rPr>
                        <a:t>为设备散热表面积，</a:t>
                      </a:r>
                      <a:r>
                        <a:rPr lang="en-US" altLang="zh-CN" sz="800" b="0" i="0" u="none" strike="noStrike">
                          <a:solidFill>
                            <a:srgbClr val="000000"/>
                          </a:solidFill>
                          <a:latin typeface="宋体" panose="02010600030101010101" pitchFamily="2" charset="-122"/>
                        </a:rPr>
                        <a:t>α</a:t>
                      </a:r>
                      <a:r>
                        <a:rPr lang="zh-CN" altLang="en-US" sz="800" b="0" i="0" u="none" strike="noStrike">
                          <a:solidFill>
                            <a:srgbClr val="000000"/>
                          </a:solidFill>
                          <a:latin typeface="宋体" panose="02010600030101010101" pitchFamily="2" charset="-122"/>
                        </a:rPr>
                        <a:t>为单位面积散热系数，</a:t>
                      </a:r>
                      <a:r>
                        <a:rPr lang="en-US" altLang="zh-CN" sz="800" b="0" i="0" u="none" strike="noStrike">
                          <a:solidFill>
                            <a:srgbClr val="000000"/>
                          </a:solidFill>
                          <a:latin typeface="宋体" panose="02010600030101010101" pitchFamily="2" charset="-122"/>
                        </a:rPr>
                        <a:t>t</a:t>
                      </a:r>
                      <a:r>
                        <a:rPr lang="en-US" altLang="zh-CN" sz="800" b="0" i="0" u="none" strike="noStrike" baseline="-25000">
                          <a:solidFill>
                            <a:srgbClr val="000000"/>
                          </a:solidFill>
                          <a:latin typeface="宋体" panose="02010600030101010101" pitchFamily="2" charset="-122"/>
                        </a:rPr>
                        <a:t>2</a:t>
                      </a:r>
                      <a:r>
                        <a:rPr lang="zh-CN" altLang="en-US" sz="800" b="0" i="0" u="none" strike="noStrike">
                          <a:solidFill>
                            <a:srgbClr val="000000"/>
                          </a:solidFill>
                          <a:latin typeface="宋体" panose="02010600030101010101" pitchFamily="2" charset="-122"/>
                        </a:rPr>
                        <a:t>为表面温度，</a:t>
                      </a:r>
                      <a:r>
                        <a:rPr lang="en-US" altLang="zh-CN" sz="800" b="0" i="0" u="none" strike="noStrike">
                          <a:solidFill>
                            <a:srgbClr val="000000"/>
                          </a:solidFill>
                          <a:latin typeface="宋体" panose="02010600030101010101" pitchFamily="2" charset="-122"/>
                        </a:rPr>
                        <a:t>t</a:t>
                      </a:r>
                      <a:r>
                        <a:rPr lang="en-US" altLang="zh-CN" sz="800" b="0" i="0" u="none" strike="noStrike" baseline="-25000">
                          <a:solidFill>
                            <a:srgbClr val="000000"/>
                          </a:solidFill>
                          <a:latin typeface="宋体" panose="02010600030101010101" pitchFamily="2" charset="-122"/>
                        </a:rPr>
                        <a:t>1</a:t>
                      </a:r>
                      <a:r>
                        <a:rPr lang="zh-CN" altLang="en-US" sz="800" b="0" i="0" u="none" strike="noStrike">
                          <a:solidFill>
                            <a:srgbClr val="000000"/>
                          </a:solidFill>
                          <a:latin typeface="宋体" panose="02010600030101010101" pitchFamily="2" charset="-122"/>
                        </a:rPr>
                        <a:t>为环境温度。）</a:t>
                      </a:r>
                      <a:endParaRPr lang="zh-CN" altLang="en-US" sz="8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hMerge="1">
                  <a:tcPr/>
                </a:tc>
                <a:tc rowSpan="19">
                  <a:txBody>
                    <a:bodyPr/>
                    <a:lstStyle/>
                    <a:p>
                      <a:pPr algn="ctr" fontAlgn="ctr"/>
                      <a:r>
                        <a:rPr lang="en-US" altLang="zh-CN" sz="1100" b="0" i="0" u="none" strike="noStrike">
                          <a:solidFill>
                            <a:srgbClr val="000000"/>
                          </a:solidFill>
                          <a:latin typeface="宋体" panose="02010600030101010101" pitchFamily="2" charset="-122"/>
                        </a:rPr>
                        <a:t>0.092659</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00"/>
                    </a:solidFill>
                  </a:tcPr>
                </a:tc>
              </a:tr>
              <a:tr h="262987">
                <a:tc gridSpan="5">
                  <a:txBody>
                    <a:bodyPr/>
                    <a:lstStyle/>
                    <a:p>
                      <a:pPr algn="l" fontAlgn="ctr"/>
                      <a:r>
                        <a:rPr lang="en-US" altLang="zh-CN" sz="1200" b="1" i="0" u="none" strike="noStrike">
                          <a:solidFill>
                            <a:srgbClr val="000000"/>
                          </a:solidFill>
                          <a:latin typeface="Helvetica"/>
                        </a:rPr>
                        <a:t>1</a:t>
                      </a:r>
                      <a:r>
                        <a:rPr lang="zh-CN" altLang="en-US" sz="1200" b="1" i="0" u="none" strike="noStrike">
                          <a:solidFill>
                            <a:srgbClr val="000000"/>
                          </a:solidFill>
                          <a:latin typeface="宋体" panose="02010600030101010101" pitchFamily="2" charset="-122"/>
                        </a:rPr>
                        <a:t>、设备散热总面积</a:t>
                      </a:r>
                      <a:endParaRPr lang="zh-CN" altLang="en-US" sz="1200" b="1" i="0" u="none" strike="noStrike">
                        <a:solidFill>
                          <a:srgbClr val="000000"/>
                        </a:solidFill>
                        <a:latin typeface="Helvetica"/>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hMerge="1">
                  <a:tcPr/>
                </a:tc>
                <a:tc hMerge="1">
                  <a:tcPr/>
                </a:tc>
                <a:tc hMerge="1">
                  <a:tcPr/>
                </a:tc>
                <a:tc hMerge="1">
                  <a:tcPr/>
                </a:tc>
                <a:tc>
                  <a:txBody>
                    <a:bodyPr/>
                    <a:lstStyle/>
                    <a:p>
                      <a:pPr algn="ctr" fontAlgn="ctr"/>
                      <a:r>
                        <a:rPr lang="en-US" altLang="zh-CN" sz="1100" b="0" i="0" u="none" strike="noStrike">
                          <a:solidFill>
                            <a:srgbClr val="000000"/>
                          </a:solidFill>
                          <a:latin typeface="宋体" panose="02010600030101010101" pitchFamily="2" charset="-122"/>
                        </a:rPr>
                        <a:t>118.14</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a:txBody>
                    <a:bodyPr/>
                    <a:lstStyle/>
                    <a:p>
                      <a:pPr algn="ctr" fontAlgn="ctr"/>
                      <a:r>
                        <a:rPr lang="zh-CN" altLang="en-US" sz="1100" b="0" i="0" u="none" strike="noStrike">
                          <a:solidFill>
                            <a:srgbClr val="000000"/>
                          </a:solidFill>
                          <a:latin typeface="宋体" panose="02010600030101010101" pitchFamily="2" charset="-122"/>
                        </a:rPr>
                        <a:t>㎡</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3"/>
                    </a:solidFill>
                  </a:tcPr>
                </a:tc>
                <a:tc vMerge="1">
                  <a:tcPr/>
                </a:tc>
              </a:tr>
              <a:tr h="211019">
                <a:tc gridSpan="5">
                  <a:txBody>
                    <a:bodyPr/>
                    <a:lstStyle/>
                    <a:p>
                      <a:pPr algn="l" fontAlgn="ctr"/>
                      <a:r>
                        <a:rPr lang="en-US" altLang="zh-CN" sz="1100" b="0" i="0" u="none" strike="noStrike">
                          <a:solidFill>
                            <a:srgbClr val="000000"/>
                          </a:solidFill>
                          <a:latin typeface="宋体" panose="02010600030101010101" pitchFamily="2" charset="-122"/>
                        </a:rPr>
                        <a:t>Q1:    55℃</a:t>
                      </a:r>
                      <a:r>
                        <a:rPr lang="zh-CN" altLang="en-US" sz="1100" b="0" i="0" u="none" strike="noStrike">
                          <a:solidFill>
                            <a:srgbClr val="000000"/>
                          </a:solidFill>
                          <a:latin typeface="宋体" panose="02010600030101010101" pitchFamily="2" charset="-122"/>
                        </a:rPr>
                        <a:t>以下的设备散热面积</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cPr/>
                </a:tc>
                <a:tc hMerge="1">
                  <a:tcPr/>
                </a:tc>
                <a:tc hMerge="1">
                  <a:tcPr/>
                </a:tc>
                <a:tc hMerge="1">
                  <a:tcPr/>
                </a:tc>
                <a:tc>
                  <a:txBody>
                    <a:bodyPr/>
                    <a:lstStyle/>
                    <a:p>
                      <a:pPr algn="ctr" fontAlgn="ctr"/>
                      <a:r>
                        <a:rPr lang="en-US" altLang="zh-CN" sz="1100" b="0" i="0" u="none" strike="noStrike">
                          <a:solidFill>
                            <a:srgbClr val="000000"/>
                          </a:solidFill>
                          <a:latin typeface="宋体" panose="02010600030101010101" pitchFamily="2" charset="-122"/>
                        </a:rPr>
                        <a:t>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zh-CN" altLang="en-US" sz="1100" b="0" i="0" u="none" strike="noStrike">
                          <a:solidFill>
                            <a:srgbClr val="000000"/>
                          </a:solidFill>
                          <a:latin typeface="宋体" panose="02010600030101010101" pitchFamily="2" charset="-122"/>
                        </a:rPr>
                        <a:t>㎡</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11019">
                <a:tc gridSpan="5">
                  <a:txBody>
                    <a:bodyPr/>
                    <a:lstStyle/>
                    <a:p>
                      <a:pPr algn="l" fontAlgn="ctr"/>
                      <a:r>
                        <a:rPr lang="en-US" altLang="zh-CN" sz="1100" b="0" i="0" u="none" strike="noStrike">
                          <a:solidFill>
                            <a:srgbClr val="000000"/>
                          </a:solidFill>
                          <a:latin typeface="宋体" panose="02010600030101010101" pitchFamily="2" charset="-122"/>
                        </a:rPr>
                        <a:t>Q2:    100℃</a:t>
                      </a:r>
                      <a:r>
                        <a:rPr lang="zh-CN" altLang="en-US" sz="1100" b="0" i="0" u="none" strike="noStrike">
                          <a:solidFill>
                            <a:srgbClr val="000000"/>
                          </a:solidFill>
                          <a:latin typeface="宋体" panose="02010600030101010101" pitchFamily="2" charset="-122"/>
                        </a:rPr>
                        <a:t>以下的设备散热面积</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cPr/>
                </a:tc>
                <a:tc hMerge="1">
                  <a:tcPr/>
                </a:tc>
                <a:tc hMerge="1">
                  <a:tcPr/>
                </a:tc>
                <a:tc hMerge="1">
                  <a:tcPr/>
                </a:tc>
                <a:tc>
                  <a:txBody>
                    <a:bodyPr/>
                    <a:lstStyle/>
                    <a:p>
                      <a:pPr algn="ctr" fontAlgn="ctr"/>
                      <a:r>
                        <a:rPr lang="en-US" altLang="zh-CN" sz="1100" b="0" i="0" u="none" strike="noStrike">
                          <a:solidFill>
                            <a:srgbClr val="000000"/>
                          </a:solidFill>
                          <a:latin typeface="宋体" panose="02010600030101010101" pitchFamily="2" charset="-122"/>
                        </a:rPr>
                        <a:t>118.14</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zh-CN" altLang="en-US" sz="1100" b="0" i="0" u="none" strike="noStrike">
                          <a:solidFill>
                            <a:srgbClr val="000000"/>
                          </a:solidFill>
                          <a:latin typeface="宋体" panose="02010600030101010101" pitchFamily="2" charset="-122"/>
                        </a:rPr>
                        <a:t>㎡</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11019">
                <a:tc gridSpan="5">
                  <a:txBody>
                    <a:bodyPr/>
                    <a:lstStyle/>
                    <a:p>
                      <a:pPr algn="l" fontAlgn="ctr"/>
                      <a:r>
                        <a:rPr lang="en-US" altLang="zh-CN" sz="1100" b="0" i="0" u="none" strike="noStrike">
                          <a:solidFill>
                            <a:srgbClr val="000000"/>
                          </a:solidFill>
                          <a:latin typeface="宋体" panose="02010600030101010101" pitchFamily="2" charset="-122"/>
                        </a:rPr>
                        <a:t>Q3:    140-160℃</a:t>
                      </a:r>
                      <a:r>
                        <a:rPr lang="zh-CN" altLang="en-US" sz="1100" b="0" i="0" u="none" strike="noStrike">
                          <a:solidFill>
                            <a:srgbClr val="000000"/>
                          </a:solidFill>
                          <a:latin typeface="宋体" panose="02010600030101010101" pitchFamily="2" charset="-122"/>
                        </a:rPr>
                        <a:t>以下的设备散热面积</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hMerge="1">
                  <a:tcPr/>
                </a:tc>
                <a:tc hMerge="1">
                  <a:tcPr/>
                </a:tc>
                <a:tc hMerge="1">
                  <a:tcPr/>
                </a:tc>
                <a:tc hMerge="1">
                  <a:tcPr/>
                </a:tc>
                <a:tc>
                  <a:txBody>
                    <a:bodyPr/>
                    <a:lstStyle/>
                    <a:p>
                      <a:pPr algn="ctr" fontAlgn="ctr"/>
                      <a:r>
                        <a:rPr lang="en-US" altLang="zh-CN" sz="1100" b="0" i="0" u="none" strike="noStrike">
                          <a:solidFill>
                            <a:srgbClr val="000000"/>
                          </a:solidFill>
                          <a:latin typeface="宋体" panose="02010600030101010101" pitchFamily="2" charset="-122"/>
                        </a:rPr>
                        <a:t>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zh-CN" altLang="en-US" sz="1100" b="0" i="0" u="none" strike="noStrike">
                          <a:solidFill>
                            <a:srgbClr val="000000"/>
                          </a:solidFill>
                          <a:latin typeface="宋体" panose="02010600030101010101" pitchFamily="2" charset="-122"/>
                        </a:rPr>
                        <a:t>㎡</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62987">
                <a:tc gridSpan="7">
                  <a:txBody>
                    <a:bodyPr/>
                    <a:lstStyle/>
                    <a:p>
                      <a:pPr algn="l" fontAlgn="b"/>
                      <a:r>
                        <a:rPr lang="en-US" altLang="zh-CN" sz="1200" b="1" i="0" u="none" strike="noStrike">
                          <a:solidFill>
                            <a:srgbClr val="000000"/>
                          </a:solidFill>
                          <a:latin typeface="Helvetica"/>
                        </a:rPr>
                        <a:t>2</a:t>
                      </a:r>
                      <a:r>
                        <a:rPr lang="zh-CN" altLang="en-US" sz="1200" b="1" i="0" u="none" strike="noStrike">
                          <a:solidFill>
                            <a:srgbClr val="000000"/>
                          </a:solidFill>
                          <a:latin typeface="宋体" panose="02010600030101010101" pitchFamily="2" charset="-122"/>
                        </a:rPr>
                        <a:t>、节能优化前设备总散热损失燃料量</a:t>
                      </a:r>
                      <a:endParaRPr lang="zh-CN" altLang="en-US" sz="1200" b="1" i="0" u="none" strike="noStrike">
                        <a:solidFill>
                          <a:srgbClr val="000000"/>
                        </a:solidFill>
                        <a:latin typeface="Helvetic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hMerge="1">
                  <a:tcPr/>
                </a:tc>
                <a:tc hMerge="1">
                  <a:tcPr/>
                </a:tc>
                <a:tc hMerge="1">
                  <a:tcPr/>
                </a:tc>
                <a:tc hMerge="1">
                  <a:tcPr/>
                </a:tc>
                <a:tc hMerge="1">
                  <a:tcPr/>
                </a:tc>
                <a:tc hMerge="1">
                  <a:tcPr/>
                </a:tc>
                <a:tc vMerge="1">
                  <a:tcPr/>
                </a:tc>
              </a:tr>
              <a:tr h="235635">
                <a:tc gridSpan="7">
                  <a:txBody>
                    <a:bodyPr/>
                    <a:lstStyle/>
                    <a:p>
                      <a:pPr algn="just" fontAlgn="b"/>
                      <a:r>
                        <a:rPr lang="zh-CN" altLang="en-US" sz="1200" b="0" i="0" u="none" strike="noStrike">
                          <a:solidFill>
                            <a:srgbClr val="000000"/>
                          </a:solidFill>
                          <a:latin typeface="宋体" panose="02010600030101010101" pitchFamily="2" charset="-122"/>
                        </a:rPr>
                        <a:t>每小时热量损失为：</a:t>
                      </a:r>
                      <a:endParaRPr lang="zh-CN" altLang="en-US" sz="12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hMerge="1">
                  <a:tcPr/>
                </a:tc>
                <a:tc vMerge="1">
                  <a:tcPr/>
                </a:tc>
              </a:tr>
              <a:tr h="211019">
                <a:tc>
                  <a:txBody>
                    <a:bodyPr/>
                    <a:lstStyle/>
                    <a:p>
                      <a:pPr algn="l" fontAlgn="ctr"/>
                      <a:r>
                        <a:rPr lang="en-US" sz="1100" b="0" i="0" u="none" strike="noStrike">
                          <a:solidFill>
                            <a:srgbClr val="000000"/>
                          </a:solidFill>
                          <a:latin typeface="宋体" panose="02010600030101010101" pitchFamily="2" charset="-122"/>
                        </a:rPr>
                        <a:t>Q1</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just" fontAlgn="ctr"/>
                      <a:r>
                        <a:rPr lang="en-US" altLang="zh-CN" sz="1100" b="0" i="0" u="none" strike="noStrike" dirty="0" smtClean="0">
                          <a:solidFill>
                            <a:srgbClr val="000000"/>
                          </a:solidFill>
                          <a:latin typeface="宋体" panose="02010600030101010101" pitchFamily="2" charset="-122"/>
                        </a:rPr>
                        <a:t> 0</a:t>
                      </a:r>
                      <a:endParaRPr lang="en-US" altLang="zh-CN" sz="1100" b="0" i="0" u="none" strike="noStrike" dirty="0">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just" fontAlgn="ctr"/>
                      <a:r>
                        <a:rPr lang="en-US" altLang="zh-CN" sz="1100" b="0" i="0" u="none" strike="noStrike">
                          <a:solidFill>
                            <a:srgbClr val="000000"/>
                          </a:solidFill>
                          <a:latin typeface="宋体" panose="02010600030101010101" pitchFamily="2" charset="-122"/>
                        </a:rPr>
                        <a:t>20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just" fontAlgn="ctr"/>
                      <a:r>
                        <a:rPr lang="en-US" altLang="zh-CN" sz="1100" b="0" i="0" u="none" strike="noStrike">
                          <a:solidFill>
                            <a:srgbClr val="000000"/>
                          </a:solidFill>
                          <a:latin typeface="宋体" panose="02010600030101010101" pitchFamily="2" charset="-122"/>
                        </a:rPr>
                        <a:t>35</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altLang="zh-CN" sz="1100" b="0" i="0" u="none" strike="noStrike">
                          <a:solidFill>
                            <a:srgbClr val="000000"/>
                          </a:solidFill>
                          <a:latin typeface="宋体" panose="02010600030101010101" pitchFamily="2" charset="-122"/>
                        </a:rPr>
                        <a:t>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宋体" panose="02010600030101010101" pitchFamily="2" charset="-122"/>
                        </a:rPr>
                        <a:t> Kcal/h</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11019">
                <a:tc>
                  <a:txBody>
                    <a:bodyPr/>
                    <a:lstStyle/>
                    <a:p>
                      <a:pPr algn="l" fontAlgn="ctr"/>
                      <a:r>
                        <a:rPr lang="en-US" sz="1100" b="0" i="0" u="none" strike="noStrike">
                          <a:solidFill>
                            <a:srgbClr val="000000"/>
                          </a:solidFill>
                          <a:latin typeface="宋体" panose="02010600030101010101" pitchFamily="2" charset="-122"/>
                        </a:rPr>
                        <a:t>Q2</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just" fontAlgn="ctr"/>
                      <a:r>
                        <a:rPr lang="en-US" altLang="zh-CN" sz="1100" b="0" i="0" u="none" strike="noStrike" dirty="0" smtClean="0">
                          <a:solidFill>
                            <a:srgbClr val="000000"/>
                          </a:solidFill>
                          <a:latin typeface="宋体" panose="02010600030101010101" pitchFamily="2" charset="-122"/>
                        </a:rPr>
                        <a:t> 118.14</a:t>
                      </a:r>
                      <a:endParaRPr lang="en-US" altLang="zh-CN" sz="1100" b="0" i="0" u="none" strike="noStrike" dirty="0">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just" fontAlgn="ctr"/>
                      <a:r>
                        <a:rPr lang="en-US" altLang="zh-CN" sz="1100" b="0" i="0" u="none" strike="noStrike">
                          <a:solidFill>
                            <a:srgbClr val="000000"/>
                          </a:solidFill>
                          <a:latin typeface="宋体" panose="02010600030101010101" pitchFamily="2" charset="-122"/>
                        </a:rPr>
                        <a:t>20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just" fontAlgn="ctr"/>
                      <a:r>
                        <a:rPr lang="en-US" altLang="zh-CN" sz="1100" b="0" i="0" u="none" strike="noStrike">
                          <a:solidFill>
                            <a:srgbClr val="000000"/>
                          </a:solidFill>
                          <a:latin typeface="宋体" panose="02010600030101010101" pitchFamily="2" charset="-122"/>
                        </a:rPr>
                        <a:t>80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altLang="zh-CN" sz="1100" b="0" i="0" u="none" strike="noStrike">
                          <a:solidFill>
                            <a:srgbClr val="000000"/>
                          </a:solidFill>
                          <a:latin typeface="宋体" panose="02010600030101010101" pitchFamily="2" charset="-122"/>
                        </a:rPr>
                        <a:t>189024</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宋体" panose="02010600030101010101" pitchFamily="2" charset="-122"/>
                        </a:rPr>
                        <a:t> Kcal/h</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11019">
                <a:tc>
                  <a:txBody>
                    <a:bodyPr/>
                    <a:lstStyle/>
                    <a:p>
                      <a:pPr algn="l" fontAlgn="ctr"/>
                      <a:r>
                        <a:rPr lang="en-US" sz="1100" b="0" i="0" u="none" strike="noStrike">
                          <a:solidFill>
                            <a:srgbClr val="000000"/>
                          </a:solidFill>
                          <a:latin typeface="宋体" panose="02010600030101010101" pitchFamily="2" charset="-122"/>
                        </a:rPr>
                        <a:t>Q3</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just" fontAlgn="ctr"/>
                      <a:r>
                        <a:rPr lang="en-US" altLang="zh-CN" sz="1100" b="0" i="0" u="none" strike="noStrike" dirty="0" smtClean="0">
                          <a:solidFill>
                            <a:srgbClr val="000000"/>
                          </a:solidFill>
                          <a:latin typeface="宋体" panose="02010600030101010101" pitchFamily="2" charset="-122"/>
                        </a:rPr>
                        <a:t> 0</a:t>
                      </a:r>
                      <a:endParaRPr lang="en-US" altLang="zh-CN" sz="1100" b="0" i="0" u="none" strike="noStrike" dirty="0">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just" fontAlgn="ctr"/>
                      <a:r>
                        <a:rPr lang="en-US" altLang="zh-CN" sz="1100" b="0" i="0" u="none" strike="noStrike">
                          <a:solidFill>
                            <a:srgbClr val="000000"/>
                          </a:solidFill>
                          <a:latin typeface="宋体" panose="02010600030101010101" pitchFamily="2" charset="-122"/>
                        </a:rPr>
                        <a:t>20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just" fontAlgn="ctr"/>
                      <a:r>
                        <a:rPr lang="en-US" altLang="zh-CN" sz="1100" b="0" i="0" u="none" strike="noStrike">
                          <a:solidFill>
                            <a:srgbClr val="000000"/>
                          </a:solidFill>
                          <a:latin typeface="宋体" panose="02010600030101010101" pitchFamily="2" charset="-122"/>
                        </a:rPr>
                        <a:t>140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altLang="zh-CN" sz="1100" b="0" i="0" u="none" strike="noStrike">
                          <a:solidFill>
                            <a:srgbClr val="000000"/>
                          </a:solidFill>
                          <a:latin typeface="宋体" panose="02010600030101010101" pitchFamily="2" charset="-122"/>
                        </a:rPr>
                        <a:t>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宋体" panose="02010600030101010101" pitchFamily="2" charset="-122"/>
                        </a:rPr>
                        <a:t> Kcal/h</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11019">
                <a:tc>
                  <a:txBody>
                    <a:bodyPr/>
                    <a:lstStyle/>
                    <a:p>
                      <a:pPr algn="l" fontAlgn="ctr"/>
                      <a:r>
                        <a:rPr lang="en-US" sz="1100" b="0" i="0" u="none" strike="noStrike">
                          <a:solidFill>
                            <a:srgbClr val="000000"/>
                          </a:solidFill>
                          <a:latin typeface="宋体" panose="02010600030101010101" pitchFamily="2" charset="-122"/>
                        </a:rPr>
                        <a:t>Q</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just" fontAlgn="ctr"/>
                      <a:r>
                        <a:rPr lang="en-US" altLang="zh-CN" sz="1100" b="0" i="0" u="none" strike="noStrike" dirty="0" smtClean="0">
                          <a:solidFill>
                            <a:srgbClr val="000000"/>
                          </a:solidFill>
                          <a:latin typeface="宋体" panose="02010600030101010101" pitchFamily="2" charset="-122"/>
                        </a:rPr>
                        <a:t> 118.14</a:t>
                      </a:r>
                      <a:endParaRPr lang="en-US" altLang="zh-CN" sz="1100" b="0" i="0" u="none" strike="noStrike" dirty="0">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a:txBody>
                    <a:bodyPr/>
                    <a:lstStyle/>
                    <a:p>
                      <a:pPr algn="just" fontAlgn="ctr"/>
                      <a:r>
                        <a:rPr lang="zh-CN" altLang="en-US" sz="1100" b="0" i="0" u="none" strike="noStrike">
                          <a:solidFill>
                            <a:srgbClr val="000000"/>
                          </a:solidFill>
                          <a:latin typeface="Arial" panose="020B0604020202020204"/>
                        </a:rPr>
                        <a:t>　</a:t>
                      </a:r>
                      <a:endParaRPr lang="zh-CN" altLang="en-US" sz="1100" b="0" i="0" u="none" strike="noStrike">
                        <a:solidFill>
                          <a:srgbClr val="000000"/>
                        </a:solidFill>
                        <a:latin typeface="Arial" panose="020B0604020202020204"/>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zh-CN" altLang="en-US" sz="1100" b="0" i="0" u="none" strike="noStrike">
                          <a:solidFill>
                            <a:srgbClr val="000000"/>
                          </a:solidFill>
                          <a:latin typeface="Arial" panose="020B0604020202020204"/>
                        </a:rPr>
                        <a:t>　</a:t>
                      </a:r>
                      <a:endParaRPr lang="zh-CN" altLang="en-US" sz="1100" b="0" i="0" u="none" strike="noStrike">
                        <a:solidFill>
                          <a:srgbClr val="000000"/>
                        </a:solidFill>
                        <a:latin typeface="Arial" panose="020B0604020202020204"/>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宋体" panose="02010600030101010101" pitchFamily="2" charset="-122"/>
                        </a:rPr>
                        <a:t>189024</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宋体" panose="02010600030101010101" pitchFamily="2" charset="-122"/>
                        </a:rPr>
                        <a:t> Kcal/h</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11019">
                <a:tc gridSpan="3">
                  <a:txBody>
                    <a:bodyPr/>
                    <a:lstStyle/>
                    <a:p>
                      <a:pPr algn="l" fontAlgn="ctr"/>
                      <a:r>
                        <a:rPr lang="zh-CN" altLang="en-US" sz="1100" b="0" i="0" u="none" strike="noStrike">
                          <a:solidFill>
                            <a:srgbClr val="000000"/>
                          </a:solidFill>
                          <a:latin typeface="宋体" panose="02010600030101010101" pitchFamily="2" charset="-122"/>
                        </a:rPr>
                        <a:t>折合燃煤损</a:t>
                      </a:r>
                      <a:r>
                        <a:rPr lang="en-US" sz="1100" b="0" i="0" u="none" strike="noStrike">
                          <a:solidFill>
                            <a:srgbClr val="000000"/>
                          </a:solidFill>
                          <a:latin typeface="Arial" panose="020B0604020202020204"/>
                        </a:rPr>
                        <a:t>t1</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a:txBody>
                    <a:bodyPr/>
                    <a:lstStyle/>
                    <a:p>
                      <a:pPr algn="ctr" fontAlgn="ctr"/>
                      <a:r>
                        <a:rPr lang="en-US" altLang="zh-CN" sz="1100" b="0" i="0" u="none" strike="noStrike">
                          <a:solidFill>
                            <a:srgbClr val="000000"/>
                          </a:solidFill>
                          <a:latin typeface="宋体" panose="02010600030101010101" pitchFamily="2" charset="-122"/>
                        </a:rPr>
                        <a:t>189024</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100" b="0" i="0" u="none" strike="noStrike">
                          <a:solidFill>
                            <a:srgbClr val="000000"/>
                          </a:solidFill>
                          <a:latin typeface="宋体" panose="02010600030101010101" pitchFamily="2" charset="-122"/>
                        </a:rPr>
                        <a:t>8500</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altLang="zh-CN" sz="1100" b="0" i="0" u="none" strike="noStrike">
                          <a:solidFill>
                            <a:srgbClr val="000000"/>
                          </a:solidFill>
                          <a:latin typeface="宋体" panose="02010600030101010101" pitchFamily="2" charset="-122"/>
                        </a:rPr>
                        <a:t>22.24 </a:t>
                      </a:r>
                      <a:endParaRPr lang="en-US" altLang="zh-CN"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宋体" panose="02010600030101010101" pitchFamily="2" charset="-122"/>
                        </a:rPr>
                        <a:t> m³/h</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199870">
                <a:tc gridSpan="7">
                  <a:txBody>
                    <a:bodyPr/>
                    <a:lstStyle/>
                    <a:p>
                      <a:pPr algn="just" fontAlgn="b"/>
                      <a:r>
                        <a:rPr lang="zh-CN" altLang="en-US" sz="900" b="0" i="0" u="none" strike="noStrike">
                          <a:solidFill>
                            <a:srgbClr val="000000"/>
                          </a:solidFill>
                          <a:latin typeface="宋体" panose="02010600030101010101" pitchFamily="2" charset="-122"/>
                        </a:rPr>
                        <a:t>（其中</a:t>
                      </a:r>
                      <a:r>
                        <a:rPr lang="en-US" altLang="zh-CN" sz="900" b="0" i="0" u="none" strike="noStrike">
                          <a:solidFill>
                            <a:srgbClr val="000000"/>
                          </a:solidFill>
                          <a:latin typeface="宋体" panose="02010600030101010101" pitchFamily="2" charset="-122"/>
                        </a:rPr>
                        <a:t>α=</a:t>
                      </a:r>
                      <a:r>
                        <a:rPr lang="en-US" altLang="zh-CN" sz="900" b="0" i="0" u="none" strike="noStrike">
                          <a:solidFill>
                            <a:srgbClr val="FF0000"/>
                          </a:solidFill>
                          <a:latin typeface="宋体" panose="02010600030101010101" pitchFamily="2" charset="-122"/>
                        </a:rPr>
                        <a:t>20</a:t>
                      </a:r>
                      <a:r>
                        <a:rPr lang="en-US" altLang="zh-CN" sz="900" b="0" i="0" u="none" strike="noStrike">
                          <a:solidFill>
                            <a:srgbClr val="000000"/>
                          </a:solidFill>
                          <a:latin typeface="宋体" panose="02010600030101010101" pitchFamily="2" charset="-122"/>
                        </a:rPr>
                        <a:t>,t2</a:t>
                      </a:r>
                      <a:r>
                        <a:rPr lang="zh-CN" altLang="en-US" sz="900" b="0" i="0" u="none" strike="noStrike">
                          <a:solidFill>
                            <a:srgbClr val="000000"/>
                          </a:solidFill>
                          <a:latin typeface="宋体" panose="02010600030101010101" pitchFamily="2" charset="-122"/>
                        </a:rPr>
                        <a:t>为设备表面温度，</a:t>
                      </a:r>
                      <a:r>
                        <a:rPr lang="en-US" altLang="zh-CN" sz="900" b="0" i="0" u="none" strike="noStrike">
                          <a:solidFill>
                            <a:srgbClr val="000000"/>
                          </a:solidFill>
                          <a:latin typeface="宋体" panose="02010600030101010101" pitchFamily="2" charset="-122"/>
                        </a:rPr>
                        <a:t>t1</a:t>
                      </a:r>
                      <a:r>
                        <a:rPr lang="zh-CN" altLang="en-US" sz="900" b="0" i="0" u="none" strike="noStrike">
                          <a:solidFill>
                            <a:srgbClr val="000000"/>
                          </a:solidFill>
                          <a:latin typeface="宋体" panose="02010600030101010101" pitchFamily="2" charset="-122"/>
                        </a:rPr>
                        <a:t>取环境平均温度</a:t>
                      </a:r>
                      <a:r>
                        <a:rPr lang="en-US" altLang="zh-CN" sz="900" b="0" i="0" u="none" strike="noStrike">
                          <a:solidFill>
                            <a:srgbClr val="FF0000"/>
                          </a:solidFill>
                          <a:latin typeface="宋体" panose="02010600030101010101" pitchFamily="2" charset="-122"/>
                        </a:rPr>
                        <a:t>20℃</a:t>
                      </a:r>
                      <a:r>
                        <a:rPr lang="zh-CN" altLang="en-US" sz="900" b="0" i="0" u="none" strike="noStrike">
                          <a:solidFill>
                            <a:srgbClr val="000000"/>
                          </a:solidFill>
                          <a:latin typeface="宋体" panose="02010600030101010101" pitchFamily="2" charset="-122"/>
                        </a:rPr>
                        <a:t>，天然气实效热值取</a:t>
                      </a:r>
                      <a:r>
                        <a:rPr lang="en-US" altLang="zh-CN" sz="900" b="0" i="0" u="none" strike="noStrike">
                          <a:solidFill>
                            <a:srgbClr val="FF0000"/>
                          </a:solidFill>
                          <a:latin typeface="宋体" panose="02010600030101010101" pitchFamily="2" charset="-122"/>
                        </a:rPr>
                        <a:t>8500</a:t>
                      </a:r>
                      <a:r>
                        <a:rPr lang="en-US" altLang="zh-CN" sz="900" b="0" i="0" u="none" strike="noStrike">
                          <a:solidFill>
                            <a:srgbClr val="000000"/>
                          </a:solidFill>
                          <a:latin typeface="宋体" panose="02010600030101010101" pitchFamily="2" charset="-122"/>
                        </a:rPr>
                        <a:t>cal/m³</a:t>
                      </a:r>
                      <a:r>
                        <a:rPr lang="zh-CN" altLang="en-US" sz="900" b="0" i="0" u="none" strike="noStrike">
                          <a:solidFill>
                            <a:srgbClr val="000000"/>
                          </a:solidFill>
                          <a:latin typeface="宋体" panose="02010600030101010101" pitchFamily="2" charset="-122"/>
                        </a:rPr>
                        <a:t>。）</a:t>
                      </a:r>
                      <a:endParaRPr lang="zh-CN" altLang="en-US" sz="9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hMerge="1">
                  <a:tcPr/>
                </a:tc>
                <a:tc vMerge="1">
                  <a:tcPr/>
                </a:tc>
              </a:tr>
              <a:tr h="262987">
                <a:tc gridSpan="7">
                  <a:txBody>
                    <a:bodyPr/>
                    <a:lstStyle/>
                    <a:p>
                      <a:pPr algn="l" fontAlgn="b"/>
                      <a:r>
                        <a:rPr lang="en-US" altLang="zh-CN" sz="1200" b="1" i="0" u="none" strike="noStrike">
                          <a:solidFill>
                            <a:srgbClr val="000000"/>
                          </a:solidFill>
                          <a:latin typeface="Helvetica"/>
                        </a:rPr>
                        <a:t>3</a:t>
                      </a:r>
                      <a:r>
                        <a:rPr lang="zh-CN" altLang="en-US" sz="1200" b="1" i="0" u="none" strike="noStrike">
                          <a:solidFill>
                            <a:srgbClr val="000000"/>
                          </a:solidFill>
                          <a:latin typeface="宋体" panose="02010600030101010101" pitchFamily="2" charset="-122"/>
                        </a:rPr>
                        <a:t>、节能优化后设备总散热损失燃料量</a:t>
                      </a:r>
                      <a:endParaRPr lang="zh-CN" altLang="en-US" sz="1200" b="1" i="0" u="none" strike="noStrike">
                        <a:solidFill>
                          <a:srgbClr val="000000"/>
                        </a:solidFill>
                        <a:latin typeface="Helvetic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hMerge="1">
                  <a:tcPr/>
                </a:tc>
                <a:tc hMerge="1">
                  <a:tcPr/>
                </a:tc>
                <a:tc hMerge="1">
                  <a:tcPr/>
                </a:tc>
                <a:tc hMerge="1">
                  <a:tcPr/>
                </a:tc>
                <a:tc hMerge="1">
                  <a:tcPr/>
                </a:tc>
                <a:tc hMerge="1">
                  <a:tcPr/>
                </a:tc>
                <a:tc vMerge="1">
                  <a:tcPr/>
                </a:tc>
              </a:tr>
              <a:tr h="211019">
                <a:tc gridSpan="7">
                  <a:txBody>
                    <a:bodyPr/>
                    <a:lstStyle/>
                    <a:p>
                      <a:pPr algn="just" fontAlgn="b"/>
                      <a:r>
                        <a:rPr lang="zh-CN" altLang="en-US" sz="1100" b="0" i="0" u="none" strike="noStrike">
                          <a:solidFill>
                            <a:srgbClr val="000000"/>
                          </a:solidFill>
                          <a:latin typeface="宋体" panose="02010600030101010101" pitchFamily="2" charset="-122"/>
                        </a:rPr>
                        <a:t>设备管道的保温层平均外表面温度与环境温差不大于</a:t>
                      </a:r>
                      <a:r>
                        <a:rPr lang="en-US" altLang="zh-CN" sz="1100" b="0" i="0" u="none" strike="noStrike">
                          <a:solidFill>
                            <a:srgbClr val="000000"/>
                          </a:solidFill>
                          <a:latin typeface="宋体" panose="02010600030101010101" pitchFamily="2" charset="-122"/>
                        </a:rPr>
                        <a:t>20℃</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hMerge="1">
                  <a:tcPr/>
                </a:tc>
                <a:tc vMerge="1">
                  <a:tcPr/>
                </a:tc>
              </a:tr>
              <a:tr h="211019">
                <a:tc gridSpan="3">
                  <a:txBody>
                    <a:bodyPr/>
                    <a:lstStyle/>
                    <a:p>
                      <a:pPr algn="l" fontAlgn="b"/>
                      <a:r>
                        <a:rPr lang="zh-CN" altLang="en-US" sz="1100" b="0" i="0" u="none" strike="noStrike">
                          <a:solidFill>
                            <a:srgbClr val="000000"/>
                          </a:solidFill>
                          <a:latin typeface="宋体" panose="02010600030101010101" pitchFamily="2" charset="-122"/>
                        </a:rPr>
                        <a:t>每小时热损失</a:t>
                      </a:r>
                      <a:endParaRPr lang="zh-CN" altLang="en-US"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a:txBody>
                    <a:bodyPr/>
                    <a:lstStyle/>
                    <a:p>
                      <a:pPr algn="ctr" fontAlgn="b"/>
                      <a:r>
                        <a:rPr lang="en-US" altLang="zh-CN" sz="1100" b="0" i="0" u="none" strike="noStrike">
                          <a:solidFill>
                            <a:srgbClr val="000000"/>
                          </a:solidFill>
                          <a:latin typeface="宋体" panose="02010600030101010101" pitchFamily="2" charset="-122"/>
                        </a:rPr>
                        <a:t>118.14</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100" b="0" i="0" u="none" strike="noStrike">
                          <a:solidFill>
                            <a:srgbClr val="000000"/>
                          </a:solidFill>
                          <a:latin typeface="宋体" panose="02010600030101010101" pitchFamily="2" charset="-122"/>
                        </a:rPr>
                        <a:t>600</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altLang="zh-CN" sz="1100" b="0" i="0" u="none" strike="noStrike">
                          <a:solidFill>
                            <a:srgbClr val="000000"/>
                          </a:solidFill>
                          <a:latin typeface="宋体" panose="02010600030101010101" pitchFamily="2" charset="-122"/>
                        </a:rPr>
                        <a:t>70884</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宋体" panose="02010600030101010101" pitchFamily="2" charset="-122"/>
                        </a:rPr>
                        <a:t> Kcal/h</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11019">
                <a:tc gridSpan="3">
                  <a:txBody>
                    <a:bodyPr/>
                    <a:lstStyle/>
                    <a:p>
                      <a:pPr algn="l" fontAlgn="b"/>
                      <a:r>
                        <a:rPr lang="zh-CN" altLang="en-US" sz="1100" b="0" i="0" u="none" strike="noStrike">
                          <a:solidFill>
                            <a:srgbClr val="000000"/>
                          </a:solidFill>
                          <a:latin typeface="宋体" panose="02010600030101010101" pitchFamily="2" charset="-122"/>
                        </a:rPr>
                        <a:t>折合燃气损失</a:t>
                      </a:r>
                      <a:r>
                        <a:rPr lang="en-US" altLang="zh-CN" sz="1100" b="0" i="0" u="none" strike="noStrike">
                          <a:solidFill>
                            <a:srgbClr val="000000"/>
                          </a:solidFill>
                          <a:latin typeface="宋体" panose="02010600030101010101" pitchFamily="2" charset="-122"/>
                        </a:rPr>
                        <a:t>t2</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a:txBody>
                    <a:bodyPr/>
                    <a:lstStyle/>
                    <a:p>
                      <a:pPr algn="ctr" fontAlgn="b"/>
                      <a:r>
                        <a:rPr lang="en-US" altLang="zh-CN" sz="1100" b="0" i="0" u="none" strike="noStrike">
                          <a:solidFill>
                            <a:srgbClr val="000000"/>
                          </a:solidFill>
                          <a:latin typeface="宋体" panose="02010600030101010101" pitchFamily="2" charset="-122"/>
                        </a:rPr>
                        <a:t>70884</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100" b="0" i="0" u="none" strike="noStrike">
                          <a:solidFill>
                            <a:srgbClr val="000000"/>
                          </a:solidFill>
                          <a:latin typeface="宋体" panose="02010600030101010101" pitchFamily="2" charset="-122"/>
                        </a:rPr>
                        <a:t>8500</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100" b="0" i="0" u="none" strike="noStrike">
                          <a:solidFill>
                            <a:srgbClr val="000000"/>
                          </a:solidFill>
                          <a:latin typeface="宋体" panose="02010600030101010101" pitchFamily="2" charset="-122"/>
                        </a:rPr>
                        <a:t>8.34 </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宋体" panose="02010600030101010101" pitchFamily="2" charset="-122"/>
                        </a:rPr>
                        <a:t>m³/h</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62987">
                <a:tc gridSpan="6">
                  <a:txBody>
                    <a:bodyPr/>
                    <a:lstStyle/>
                    <a:p>
                      <a:pPr algn="l" fontAlgn="b"/>
                      <a:r>
                        <a:rPr lang="en-US" altLang="zh-CN" sz="1200" b="1" i="0" u="none" strike="noStrike">
                          <a:solidFill>
                            <a:srgbClr val="000000"/>
                          </a:solidFill>
                          <a:latin typeface="宋体" panose="02010600030101010101" pitchFamily="2" charset="-122"/>
                        </a:rPr>
                        <a:t>4</a:t>
                      </a:r>
                      <a:r>
                        <a:rPr lang="zh-CN" altLang="en-US" sz="1200" b="1" i="0" u="none" strike="noStrike">
                          <a:solidFill>
                            <a:srgbClr val="000000"/>
                          </a:solidFill>
                          <a:latin typeface="宋体" panose="02010600030101010101" pitchFamily="2" charset="-122"/>
                        </a:rPr>
                        <a:t>、节能优化后综合节约燃料量</a:t>
                      </a:r>
                      <a:endParaRPr lang="zh-CN" altLang="en-US" sz="1200" b="1"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hMerge="1">
                  <a:tcPr/>
                </a:tc>
                <a:tc hMerge="1">
                  <a:tcPr/>
                </a:tc>
                <a:tc hMerge="1">
                  <a:tcPr/>
                </a:tc>
                <a:tc hMerge="1">
                  <a:tcPr/>
                </a:tc>
                <a:tc hMerge="1">
                  <a:tcPr/>
                </a:tc>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vMerge="1">
                  <a:tcPr/>
                </a:tc>
              </a:tr>
              <a:tr h="235635">
                <a:tc gridSpan="3">
                  <a:txBody>
                    <a:bodyPr/>
                    <a:lstStyle/>
                    <a:p>
                      <a:pPr algn="just" fontAlgn="b"/>
                      <a:r>
                        <a:rPr lang="en-US" sz="1200" b="1" i="0" u="none" strike="noStrike">
                          <a:solidFill>
                            <a:srgbClr val="000000"/>
                          </a:solidFill>
                          <a:latin typeface="宋体" panose="02010600030101010101" pitchFamily="2" charset="-122"/>
                        </a:rPr>
                        <a:t>t=t1-t2</a:t>
                      </a:r>
                      <a:endParaRPr lang="en-US" sz="1200" b="1"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a:txBody>
                    <a:bodyPr/>
                    <a:lstStyle/>
                    <a:p>
                      <a:pPr algn="just" fontAlgn="b"/>
                      <a:r>
                        <a:rPr lang="en-US" altLang="zh-CN" sz="1100" b="0" i="0" u="none" strike="noStrike">
                          <a:solidFill>
                            <a:srgbClr val="000000"/>
                          </a:solidFill>
                          <a:latin typeface="宋体" panose="02010600030101010101" pitchFamily="2" charset="-122"/>
                        </a:rPr>
                        <a:t>22.24 </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b"/>
                      <a:r>
                        <a:rPr lang="en-US" altLang="zh-CN" sz="1100" b="0" i="0" u="none" strike="noStrike">
                          <a:solidFill>
                            <a:srgbClr val="000000"/>
                          </a:solidFill>
                          <a:latin typeface="宋体" panose="02010600030101010101" pitchFamily="2" charset="-122"/>
                        </a:rPr>
                        <a:t>8.34 </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100" b="0" i="0" u="none" strike="noStrike">
                          <a:solidFill>
                            <a:srgbClr val="000000"/>
                          </a:solidFill>
                          <a:latin typeface="宋体" panose="02010600030101010101" pitchFamily="2" charset="-122"/>
                        </a:rPr>
                        <a:t>13.90 </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latin typeface="宋体" panose="02010600030101010101" pitchFamily="2" charset="-122"/>
                        </a:rPr>
                        <a:t>m³/h</a:t>
                      </a:r>
                      <a:endParaRPr 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a:tc>
              </a:tr>
              <a:tr h="275636">
                <a:tc gridSpan="2">
                  <a:txBody>
                    <a:bodyPr/>
                    <a:lstStyle/>
                    <a:p>
                      <a:pPr algn="l" fontAlgn="ctr"/>
                      <a:r>
                        <a:rPr lang="zh-CN" altLang="en-US" sz="1100" b="0" i="0" u="none" strike="noStrike">
                          <a:solidFill>
                            <a:srgbClr val="000000"/>
                          </a:solidFill>
                          <a:latin typeface="宋体" panose="02010600030101010101" pitchFamily="2" charset="-122"/>
                        </a:rPr>
                        <a:t>每日节约资金</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altLang="zh-CN" sz="1100" b="0" i="0" u="none" strike="noStrike">
                          <a:solidFill>
                            <a:srgbClr val="000000"/>
                          </a:solidFill>
                          <a:latin typeface="宋体" panose="02010600030101010101" pitchFamily="2" charset="-122"/>
                        </a:rPr>
                        <a:t>416.96 </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zh-CN" altLang="en-US" sz="1100" b="0" i="0" u="none" strike="noStrike">
                          <a:solidFill>
                            <a:srgbClr val="000000"/>
                          </a:solidFill>
                          <a:latin typeface="宋体" panose="02010600030101010101" pitchFamily="2" charset="-122"/>
                        </a:rPr>
                        <a:t>元</a:t>
                      </a:r>
                      <a:r>
                        <a:rPr lang="en-US" altLang="zh-CN" sz="1100" b="0" i="0" u="none" strike="noStrike">
                          <a:solidFill>
                            <a:srgbClr val="000000"/>
                          </a:solidFill>
                          <a:latin typeface="宋体" panose="02010600030101010101" pitchFamily="2" charset="-122"/>
                        </a:rPr>
                        <a:t>/</a:t>
                      </a:r>
                      <a:r>
                        <a:rPr lang="zh-CN" altLang="en-US" sz="1100" b="0" i="0" u="none" strike="noStrike">
                          <a:solidFill>
                            <a:srgbClr val="000000"/>
                          </a:solidFill>
                          <a:latin typeface="宋体" panose="02010600030101010101" pitchFamily="2" charset="-122"/>
                        </a:rPr>
                        <a:t>天</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23331">
                <a:tc gridSpan="2">
                  <a:txBody>
                    <a:bodyPr/>
                    <a:lstStyle/>
                    <a:p>
                      <a:pPr algn="l" fontAlgn="ctr"/>
                      <a:r>
                        <a:rPr lang="zh-CN" altLang="en-US" sz="1100" b="0" i="0" u="none" strike="noStrike">
                          <a:solidFill>
                            <a:srgbClr val="000000"/>
                          </a:solidFill>
                          <a:latin typeface="宋体" panose="02010600030101010101" pitchFamily="2" charset="-122"/>
                        </a:rPr>
                        <a:t>每月节约资金</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altLang="zh-CN" sz="1100" b="0" i="0" u="none" strike="noStrike">
                          <a:solidFill>
                            <a:srgbClr val="000000"/>
                          </a:solidFill>
                          <a:latin typeface="宋体" panose="02010600030101010101" pitchFamily="2" charset="-122"/>
                        </a:rPr>
                        <a:t>12509 </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zh-CN" altLang="en-US" sz="1100" b="0" i="0" u="none" strike="noStrike">
                          <a:solidFill>
                            <a:srgbClr val="000000"/>
                          </a:solidFill>
                          <a:latin typeface="宋体" panose="02010600030101010101" pitchFamily="2" charset="-122"/>
                        </a:rPr>
                        <a:t>元</a:t>
                      </a:r>
                      <a:r>
                        <a:rPr lang="en-US" altLang="zh-CN" sz="1100" b="0" i="0" u="none" strike="noStrike">
                          <a:solidFill>
                            <a:srgbClr val="000000"/>
                          </a:solidFill>
                          <a:latin typeface="宋体" panose="02010600030101010101" pitchFamily="2" charset="-122"/>
                        </a:rPr>
                        <a:t>/</a:t>
                      </a:r>
                      <a:r>
                        <a:rPr lang="zh-CN" altLang="en-US" sz="1100" b="0" i="0" u="none" strike="noStrike">
                          <a:solidFill>
                            <a:srgbClr val="000000"/>
                          </a:solidFill>
                          <a:latin typeface="宋体" panose="02010600030101010101" pitchFamily="2" charset="-122"/>
                        </a:rPr>
                        <a:t>月</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57688">
                <a:tc gridSpan="2">
                  <a:txBody>
                    <a:bodyPr/>
                    <a:lstStyle/>
                    <a:p>
                      <a:pPr algn="l" fontAlgn="ctr"/>
                      <a:r>
                        <a:rPr lang="zh-CN" altLang="en-US" sz="1100" b="0" i="0" u="none" strike="noStrike">
                          <a:solidFill>
                            <a:srgbClr val="000000"/>
                          </a:solidFill>
                          <a:latin typeface="宋体" panose="02010600030101010101" pitchFamily="2" charset="-122"/>
                        </a:rPr>
                        <a:t>每月节约资金</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dirty="0">
                          <a:solidFill>
                            <a:srgbClr val="000000"/>
                          </a:solidFill>
                          <a:latin typeface="宋体" panose="02010600030101010101" pitchFamily="2" charset="-122"/>
                        </a:rPr>
                        <a:t>　</a:t>
                      </a:r>
                      <a:endParaRPr lang="zh-CN" altLang="en-US" sz="1100" b="0" i="0" u="none" strike="noStrike" dirty="0">
                        <a:solidFill>
                          <a:srgbClr val="000000"/>
                        </a:solidFill>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altLang="zh-CN" sz="1100" b="0" i="0" u="none" strike="noStrike">
                          <a:solidFill>
                            <a:srgbClr val="000000"/>
                          </a:solidFill>
                          <a:latin typeface="宋体" panose="02010600030101010101" pitchFamily="2" charset="-122"/>
                        </a:rPr>
                        <a:t>125089.4118</a:t>
                      </a:r>
                      <a:endParaRPr lang="en-US" altLang="zh-CN" sz="1100" b="0" i="0" u="none" strike="noStrike">
                        <a:solidFill>
                          <a:srgbClr val="000000"/>
                        </a:solidFill>
                        <a:latin typeface="宋体" panose="02010600030101010101" pitchFamily="2"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zh-CN" altLang="en-US" sz="1100" b="0" i="0" u="none" strike="noStrike">
                          <a:solidFill>
                            <a:srgbClr val="000000"/>
                          </a:solidFill>
                          <a:latin typeface="宋体" panose="02010600030101010101" pitchFamily="2" charset="-122"/>
                        </a:rPr>
                        <a:t>元</a:t>
                      </a:r>
                      <a:r>
                        <a:rPr lang="en-US" altLang="zh-CN" sz="1100" b="0" i="0" u="none" strike="noStrike">
                          <a:solidFill>
                            <a:srgbClr val="000000"/>
                          </a:solidFill>
                          <a:latin typeface="宋体" panose="02010600030101010101" pitchFamily="2" charset="-122"/>
                        </a:rPr>
                        <a:t>/</a:t>
                      </a:r>
                      <a:r>
                        <a:rPr lang="zh-CN" altLang="en-US" sz="1100" b="0" i="0" u="none" strike="noStrike">
                          <a:solidFill>
                            <a:srgbClr val="000000"/>
                          </a:solidFill>
                          <a:latin typeface="宋体" panose="02010600030101010101" pitchFamily="2" charset="-122"/>
                        </a:rPr>
                        <a:t>年</a:t>
                      </a:r>
                      <a:endParaRPr lang="zh-CN" altLang="en-US" sz="1100" b="0" i="0" u="none" strike="noStrike">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zh-CN" altLang="en-US" sz="1100" b="0" i="0" u="none" strike="noStrike" dirty="0">
                          <a:solidFill>
                            <a:srgbClr val="000000"/>
                          </a:solidFill>
                          <a:latin typeface="宋体" panose="02010600030101010101" pitchFamily="2" charset="-122"/>
                        </a:rPr>
                        <a:t>　</a:t>
                      </a:r>
                      <a:endParaRPr lang="zh-CN" altLang="en-US" sz="1100" b="0" i="0" u="none" strike="noStrike" dirty="0">
                        <a:solidFill>
                          <a:srgbClr val="000000"/>
                        </a:solidFill>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graphicFrame>
        <p:nvGraphicFramePr>
          <p:cNvPr id="9" name="表格 8"/>
          <p:cNvGraphicFramePr>
            <a:graphicFrameLocks noGrp="1"/>
          </p:cNvGraphicFramePr>
          <p:nvPr/>
        </p:nvGraphicFramePr>
        <p:xfrm>
          <a:off x="6291619" y="805212"/>
          <a:ext cx="5349922" cy="5690861"/>
        </p:xfrm>
        <a:graphic>
          <a:graphicData uri="http://schemas.openxmlformats.org/drawingml/2006/table">
            <a:tbl>
              <a:tblPr/>
              <a:tblGrid>
                <a:gridCol w="337383"/>
                <a:gridCol w="1381662"/>
                <a:gridCol w="755093"/>
                <a:gridCol w="814002"/>
                <a:gridCol w="795259"/>
                <a:gridCol w="696186"/>
                <a:gridCol w="570337"/>
              </a:tblGrid>
              <a:tr h="386037">
                <a:tc gridSpan="5">
                  <a:txBody>
                    <a:bodyPr/>
                    <a:lstStyle/>
                    <a:p>
                      <a:pPr algn="l" fontAlgn="ctr"/>
                      <a:r>
                        <a:rPr lang="en-US" altLang="zh-CN" sz="1400" b="1" i="0" u="none" strike="noStrike" dirty="0">
                          <a:solidFill>
                            <a:srgbClr val="0070C0"/>
                          </a:solidFill>
                          <a:latin typeface="微软雅黑" panose="020B0503020204020204" pitchFamily="34" charset="-122"/>
                          <a:ea typeface="微软雅黑" panose="020B0503020204020204" pitchFamily="34" charset="-122"/>
                        </a:rPr>
                        <a:t>α</a:t>
                      </a:r>
                      <a:r>
                        <a:rPr lang="zh-CN" altLang="en-US" sz="1400" b="1" i="0" u="none" strike="noStrike" dirty="0">
                          <a:solidFill>
                            <a:srgbClr val="0070C0"/>
                          </a:solidFill>
                          <a:latin typeface="微软雅黑" panose="020B0503020204020204" pitchFamily="34" charset="-122"/>
                          <a:ea typeface="微软雅黑" panose="020B0503020204020204" pitchFamily="34" charset="-122"/>
                        </a:rPr>
                        <a:t>为</a:t>
                      </a:r>
                      <a:r>
                        <a:rPr lang="en-US" altLang="zh-CN" sz="1400" b="1" i="0" u="none" strike="noStrike" dirty="0">
                          <a:solidFill>
                            <a:srgbClr val="0070C0"/>
                          </a:solidFill>
                          <a:latin typeface="微软雅黑" panose="020B0503020204020204" pitchFamily="34" charset="-122"/>
                          <a:ea typeface="微软雅黑" panose="020B0503020204020204" pitchFamily="34" charset="-122"/>
                        </a:rPr>
                        <a:t>20</a:t>
                      </a:r>
                      <a:r>
                        <a:rPr lang="zh-CN" altLang="en-US" sz="1400" b="1" i="0" u="none" strike="noStrike" dirty="0">
                          <a:solidFill>
                            <a:srgbClr val="0070C0"/>
                          </a:solidFill>
                          <a:latin typeface="微软雅黑" panose="020B0503020204020204" pitchFamily="34" charset="-122"/>
                          <a:ea typeface="微软雅黑" panose="020B0503020204020204" pitchFamily="34" charset="-122"/>
                        </a:rPr>
                        <a:t>也就是</a:t>
                      </a:r>
                      <a:r>
                        <a:rPr lang="en-US" altLang="zh-CN" sz="1400" b="1" i="0" u="none" strike="noStrike" dirty="0">
                          <a:solidFill>
                            <a:srgbClr val="0070C0"/>
                          </a:solidFill>
                          <a:latin typeface="微软雅黑" panose="020B0503020204020204" pitchFamily="34" charset="-122"/>
                          <a:ea typeface="微软雅黑" panose="020B0503020204020204" pitchFamily="34" charset="-122"/>
                        </a:rPr>
                        <a:t>1</a:t>
                      </a:r>
                      <a:r>
                        <a:rPr lang="zh-CN" altLang="en-US" sz="1400" b="1" i="0" u="none" strike="noStrike" dirty="0">
                          <a:solidFill>
                            <a:srgbClr val="0070C0"/>
                          </a:solidFill>
                          <a:latin typeface="微软雅黑" panose="020B0503020204020204" pitchFamily="34" charset="-122"/>
                          <a:ea typeface="微软雅黑" panose="020B0503020204020204" pitchFamily="34" charset="-122"/>
                        </a:rPr>
                        <a:t>级</a:t>
                      </a:r>
                      <a:r>
                        <a:rPr lang="en-US" altLang="zh-CN" sz="1400" b="1" i="0" u="none" strike="noStrike" dirty="0">
                          <a:solidFill>
                            <a:srgbClr val="0070C0"/>
                          </a:solidFill>
                          <a:latin typeface="微软雅黑" panose="020B0503020204020204" pitchFamily="34" charset="-122"/>
                          <a:ea typeface="微软雅黑" panose="020B0503020204020204" pitchFamily="34" charset="-122"/>
                        </a:rPr>
                        <a:t>-2</a:t>
                      </a:r>
                      <a:r>
                        <a:rPr lang="zh-CN" altLang="en-US" sz="1400" b="1" i="0" u="none" strike="noStrike" dirty="0">
                          <a:solidFill>
                            <a:srgbClr val="0070C0"/>
                          </a:solidFill>
                          <a:latin typeface="微软雅黑" panose="020B0503020204020204" pitchFamily="34" charset="-122"/>
                          <a:ea typeface="微软雅黑" panose="020B0503020204020204" pitchFamily="34" charset="-122"/>
                        </a:rPr>
                        <a:t>级风（</a:t>
                      </a:r>
                      <a:r>
                        <a:rPr lang="en-US" altLang="zh-CN" sz="1400" b="1" i="0" u="none" strike="noStrike" dirty="0">
                          <a:solidFill>
                            <a:srgbClr val="0070C0"/>
                          </a:solidFill>
                          <a:latin typeface="微软雅黑" panose="020B0503020204020204" pitchFamily="34" charset="-122"/>
                          <a:ea typeface="微软雅黑" panose="020B0503020204020204" pitchFamily="34" charset="-122"/>
                        </a:rPr>
                        <a:t>1</a:t>
                      </a:r>
                      <a:r>
                        <a:rPr lang="zh-CN" altLang="en-US" sz="1400" b="1" i="0" u="none" strike="noStrike" dirty="0">
                          <a:solidFill>
                            <a:srgbClr val="0070C0"/>
                          </a:solidFill>
                          <a:latin typeface="微软雅黑" panose="020B0503020204020204" pitchFamily="34" charset="-122"/>
                          <a:ea typeface="微软雅黑" panose="020B0503020204020204" pitchFamily="34" charset="-122"/>
                        </a:rPr>
                        <a:t>级风计算值为</a:t>
                      </a:r>
                      <a:r>
                        <a:rPr lang="en-US" altLang="zh-CN" sz="1400" b="1" i="0" u="none" strike="noStrike" dirty="0">
                          <a:solidFill>
                            <a:srgbClr val="0070C0"/>
                          </a:solidFill>
                          <a:latin typeface="微软雅黑" panose="020B0503020204020204" pitchFamily="34" charset="-122"/>
                          <a:ea typeface="微软雅黑" panose="020B0503020204020204" pitchFamily="34" charset="-122"/>
                        </a:rPr>
                        <a:t>18.63</a:t>
                      </a:r>
                      <a:r>
                        <a:rPr lang="zh-CN" altLang="en-US" sz="1400" b="1" i="0" u="none" strike="noStrike" dirty="0">
                          <a:solidFill>
                            <a:srgbClr val="0070C0"/>
                          </a:solidFill>
                          <a:latin typeface="微软雅黑" panose="020B0503020204020204" pitchFamily="34" charset="-122"/>
                          <a:ea typeface="微软雅黑" panose="020B0503020204020204" pitchFamily="34" charset="-122"/>
                        </a:rPr>
                        <a:t>；</a:t>
                      </a:r>
                      <a:r>
                        <a:rPr lang="en-US" altLang="zh-CN" sz="1400" b="1" i="0" u="none" strike="noStrike" dirty="0">
                          <a:solidFill>
                            <a:srgbClr val="0070C0"/>
                          </a:solidFill>
                          <a:latin typeface="微软雅黑" panose="020B0503020204020204" pitchFamily="34" charset="-122"/>
                          <a:ea typeface="微软雅黑" panose="020B0503020204020204" pitchFamily="34" charset="-122"/>
                        </a:rPr>
                        <a:t>2</a:t>
                      </a:r>
                      <a:r>
                        <a:rPr lang="zh-CN" altLang="en-US" sz="1400" b="1" i="0" u="none" strike="noStrike" dirty="0">
                          <a:solidFill>
                            <a:srgbClr val="0070C0"/>
                          </a:solidFill>
                          <a:latin typeface="微软雅黑" panose="020B0503020204020204" pitchFamily="34" charset="-122"/>
                          <a:ea typeface="微软雅黑" panose="020B0503020204020204" pitchFamily="34" charset="-122"/>
                        </a:rPr>
                        <a:t>级风计算值为</a:t>
                      </a:r>
                      <a:r>
                        <a:rPr lang="en-US" altLang="zh-CN" sz="1400" b="1" i="0" u="none" strike="noStrike" dirty="0">
                          <a:solidFill>
                            <a:srgbClr val="0070C0"/>
                          </a:solidFill>
                          <a:latin typeface="微软雅黑" panose="020B0503020204020204" pitchFamily="34" charset="-122"/>
                          <a:ea typeface="微软雅黑" panose="020B0503020204020204" pitchFamily="34" charset="-122"/>
                        </a:rPr>
                        <a:t>21.53</a:t>
                      </a:r>
                      <a:r>
                        <a:rPr lang="zh-CN" altLang="en-US" sz="1400" b="1" i="0" u="none" strike="noStrike" dirty="0">
                          <a:solidFill>
                            <a:srgbClr val="0070C0"/>
                          </a:solidFill>
                          <a:latin typeface="微软雅黑" panose="020B0503020204020204" pitchFamily="34" charset="-122"/>
                          <a:ea typeface="微软雅黑" panose="020B0503020204020204" pitchFamily="34" charset="-122"/>
                        </a:rPr>
                        <a:t>）</a:t>
                      </a:r>
                      <a:endParaRPr lang="zh-CN" altLang="en-US"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lnL>
                      <a:noFill/>
                    </a:lnL>
                    <a:lnR>
                      <a:noFill/>
                    </a:lnR>
                    <a:lnT>
                      <a:noFill/>
                    </a:lnT>
                    <a:lnB>
                      <a:noFill/>
                    </a:lnB>
                  </a:tcPr>
                </a:tc>
                <a:tc hMerge="1">
                  <a:tcPr/>
                </a:tc>
                <a:tc hMerge="1">
                  <a:tcPr/>
                </a:tc>
                <a:tc hMerge="1">
                  <a:tcPr/>
                </a:tc>
                <a:tc hMerge="1">
                  <a:tcPr/>
                </a:tc>
                <a:tc>
                  <a:txBody>
                    <a:bodyPr/>
                    <a:lstStyle/>
                    <a:p>
                      <a:pPr algn="l" fontAlgn="ctr"/>
                      <a:endParaRPr lang="zh-CN" altLang="en-US" sz="1400" b="0" i="0" u="none" strike="noStrike" dirty="0">
                        <a:solidFill>
                          <a:srgbClr val="000000"/>
                        </a:solidFill>
                        <a:latin typeface="宋体" panose="02010600030101010101" pitchFamily="2" charset="-122"/>
                      </a:endParaRPr>
                    </a:p>
                  </a:txBody>
                  <a:tcPr marL="0" marR="0" marT="0" marB="0" anchor="ctr">
                    <a:lnL>
                      <a:noFill/>
                    </a:lnL>
                    <a:lnR>
                      <a:noFill/>
                    </a:lnR>
                    <a:lnT>
                      <a:noFill/>
                    </a:lnT>
                    <a:lnB>
                      <a:noFill/>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a:noFill/>
                    </a:lnR>
                    <a:lnT>
                      <a:noFill/>
                    </a:lnT>
                    <a:lnB>
                      <a:noFill/>
                    </a:lnB>
                  </a:tcPr>
                </a:tc>
              </a:tr>
              <a:tr h="50886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a:noFill/>
                    </a:lnR>
                    <a:lnT>
                      <a:noFill/>
                    </a:lnT>
                    <a:lnB>
                      <a:noFill/>
                    </a:lnB>
                  </a:tcPr>
                </a:tc>
                <a:tc>
                  <a:txBody>
                    <a:bodyPr/>
                    <a:lstStyle/>
                    <a:p>
                      <a:pPr algn="l" fontAlgn="ctr"/>
                      <a:endParaRPr lang="zh-CN" altLang="en-US" sz="1100" b="0" i="0" u="none" strike="noStrike" dirty="0">
                        <a:solidFill>
                          <a:srgbClr val="000000"/>
                        </a:solidFill>
                        <a:latin typeface="微软雅黑" panose="020B0503020204020204" pitchFamily="34" charset="-122"/>
                        <a:ea typeface="微软雅黑" panose="020B0503020204020204" pitchFamily="34" charset="-122"/>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dirty="0">
                        <a:solidFill>
                          <a:srgbClr val="00000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a:noFill/>
                    </a:lnR>
                    <a:lnT>
                      <a:noFill/>
                    </a:lnT>
                    <a:lnB>
                      <a:noFill/>
                    </a:lnB>
                  </a:tcPr>
                </a:tc>
              </a:tr>
              <a:tr h="50886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dirty="0">
                          <a:solidFill>
                            <a:srgbClr val="0070C0"/>
                          </a:solidFill>
                          <a:latin typeface="微软雅黑" panose="020B0503020204020204" pitchFamily="34" charset="-122"/>
                          <a:ea typeface="微软雅黑" panose="020B0503020204020204" pitchFamily="34" charset="-122"/>
                        </a:rPr>
                        <a:t>名称</a:t>
                      </a:r>
                      <a:endParaRPr lang="zh-CN" altLang="en-US"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风力等级</a:t>
                      </a:r>
                      <a:r>
                        <a:rPr lang="el-GR" sz="1400" b="1" i="0" u="none" strike="noStrike">
                          <a:solidFill>
                            <a:srgbClr val="0070C0"/>
                          </a:solidFill>
                          <a:latin typeface="微软雅黑" panose="020B0503020204020204" pitchFamily="34" charset="-122"/>
                          <a:ea typeface="微软雅黑" panose="020B0503020204020204" pitchFamily="34" charset="-122"/>
                        </a:rPr>
                        <a:t>ω</a:t>
                      </a:r>
                      <a:endParaRPr lang="el-GR"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l-GR" sz="1400" b="1" i="0" u="none" strike="noStrike" dirty="0">
                          <a:solidFill>
                            <a:srgbClr val="0070C0"/>
                          </a:solidFill>
                          <a:latin typeface="微软雅黑" panose="020B0503020204020204" pitchFamily="34" charset="-122"/>
                          <a:ea typeface="微软雅黑" panose="020B0503020204020204" pitchFamily="34" charset="-122"/>
                        </a:rPr>
                        <a:t>√ω</a:t>
                      </a:r>
                      <a:endParaRPr lang="el-GR"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导热系数</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备注</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dirty="0">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dirty="0">
                          <a:solidFill>
                            <a:srgbClr val="0070C0"/>
                          </a:solidFill>
                          <a:latin typeface="微软雅黑" panose="020B0503020204020204" pitchFamily="34" charset="-122"/>
                          <a:ea typeface="微软雅黑" panose="020B0503020204020204" pitchFamily="34" charset="-122"/>
                        </a:rPr>
                        <a:t>无风</a:t>
                      </a:r>
                      <a:endParaRPr lang="zh-CN" altLang="en-US"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0</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0.00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a:solidFill>
                            <a:srgbClr val="0070C0"/>
                          </a:solidFill>
                          <a:latin typeface="微软雅黑" panose="020B0503020204020204" pitchFamily="34" charset="-122"/>
                          <a:ea typeface="微软雅黑" panose="020B0503020204020204" pitchFamily="34" charset="-122"/>
                        </a:rPr>
                        <a:t>11.63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可施工</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dirty="0">
                          <a:solidFill>
                            <a:srgbClr val="0070C0"/>
                          </a:solidFill>
                          <a:latin typeface="微软雅黑" panose="020B0503020204020204" pitchFamily="34" charset="-122"/>
                          <a:ea typeface="微软雅黑" panose="020B0503020204020204" pitchFamily="34" charset="-122"/>
                        </a:rPr>
                        <a:t>软风</a:t>
                      </a:r>
                      <a:endParaRPr lang="zh-CN" altLang="en-US"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dirty="0">
                          <a:solidFill>
                            <a:srgbClr val="0070C0"/>
                          </a:solidFill>
                          <a:latin typeface="微软雅黑" panose="020B0503020204020204" pitchFamily="34" charset="-122"/>
                          <a:ea typeface="微软雅黑" panose="020B0503020204020204" pitchFamily="34" charset="-122"/>
                        </a:rPr>
                        <a:t>1</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1.00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a:solidFill>
                            <a:srgbClr val="0070C0"/>
                          </a:solidFill>
                          <a:latin typeface="微软雅黑" panose="020B0503020204020204" pitchFamily="34" charset="-122"/>
                          <a:ea typeface="微软雅黑" panose="020B0503020204020204" pitchFamily="34" charset="-122"/>
                        </a:rPr>
                        <a:t>18.63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可施工</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轻风</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dirty="0">
                          <a:solidFill>
                            <a:srgbClr val="0070C0"/>
                          </a:solidFill>
                          <a:latin typeface="微软雅黑" panose="020B0503020204020204" pitchFamily="34" charset="-122"/>
                          <a:ea typeface="微软雅黑" panose="020B0503020204020204" pitchFamily="34" charset="-122"/>
                        </a:rPr>
                        <a:t>2</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1.41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a:solidFill>
                            <a:srgbClr val="0070C0"/>
                          </a:solidFill>
                          <a:latin typeface="微软雅黑" panose="020B0503020204020204" pitchFamily="34" charset="-122"/>
                          <a:ea typeface="微软雅黑" panose="020B0503020204020204" pitchFamily="34" charset="-122"/>
                        </a:rPr>
                        <a:t>21.53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可施工</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微风</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dirty="0">
                          <a:solidFill>
                            <a:srgbClr val="0070C0"/>
                          </a:solidFill>
                          <a:latin typeface="微软雅黑" panose="020B0503020204020204" pitchFamily="34" charset="-122"/>
                          <a:ea typeface="微软雅黑" panose="020B0503020204020204" pitchFamily="34" charset="-122"/>
                        </a:rPr>
                        <a:t>3</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dirty="0">
                          <a:solidFill>
                            <a:srgbClr val="0070C0"/>
                          </a:solidFill>
                          <a:latin typeface="微软雅黑" panose="020B0503020204020204" pitchFamily="34" charset="-122"/>
                          <a:ea typeface="微软雅黑" panose="020B0503020204020204" pitchFamily="34" charset="-122"/>
                        </a:rPr>
                        <a:t>1.73 </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a:solidFill>
                            <a:srgbClr val="0070C0"/>
                          </a:solidFill>
                          <a:latin typeface="微软雅黑" panose="020B0503020204020204" pitchFamily="34" charset="-122"/>
                          <a:ea typeface="微软雅黑" panose="020B0503020204020204" pitchFamily="34" charset="-122"/>
                        </a:rPr>
                        <a:t>23.75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可施工</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和风</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4</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dirty="0">
                          <a:solidFill>
                            <a:srgbClr val="0070C0"/>
                          </a:solidFill>
                          <a:latin typeface="微软雅黑" panose="020B0503020204020204" pitchFamily="34" charset="-122"/>
                          <a:ea typeface="微软雅黑" panose="020B0503020204020204" pitchFamily="34" charset="-122"/>
                        </a:rPr>
                        <a:t>2.00 </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a:solidFill>
                            <a:srgbClr val="0070C0"/>
                          </a:solidFill>
                          <a:latin typeface="微软雅黑" panose="020B0503020204020204" pitchFamily="34" charset="-122"/>
                          <a:ea typeface="微软雅黑" panose="020B0503020204020204" pitchFamily="34" charset="-122"/>
                        </a:rPr>
                        <a:t>25.63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可施工</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清风</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5</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dirty="0">
                          <a:solidFill>
                            <a:srgbClr val="0070C0"/>
                          </a:solidFill>
                          <a:latin typeface="微软雅黑" panose="020B0503020204020204" pitchFamily="34" charset="-122"/>
                          <a:ea typeface="微软雅黑" panose="020B0503020204020204" pitchFamily="34" charset="-122"/>
                        </a:rPr>
                        <a:t>2.24 </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a:solidFill>
                            <a:srgbClr val="0070C0"/>
                          </a:solidFill>
                          <a:latin typeface="微软雅黑" panose="020B0503020204020204" pitchFamily="34" charset="-122"/>
                          <a:ea typeface="微软雅黑" panose="020B0503020204020204" pitchFamily="34" charset="-122"/>
                        </a:rPr>
                        <a:t>27.28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可施工</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强风</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6</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dirty="0">
                          <a:solidFill>
                            <a:srgbClr val="0070C0"/>
                          </a:solidFill>
                          <a:latin typeface="微软雅黑" panose="020B0503020204020204" pitchFamily="34" charset="-122"/>
                          <a:ea typeface="微软雅黑" panose="020B0503020204020204" pitchFamily="34" charset="-122"/>
                        </a:rPr>
                        <a:t>2.45 </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dirty="0">
                          <a:solidFill>
                            <a:srgbClr val="0070C0"/>
                          </a:solidFill>
                          <a:latin typeface="微软雅黑" panose="020B0503020204020204" pitchFamily="34" charset="-122"/>
                          <a:ea typeface="微软雅黑" panose="020B0503020204020204" pitchFamily="34" charset="-122"/>
                        </a:rPr>
                        <a:t>28.78 </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　</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劲风（疾风）</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7</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2.65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dirty="0">
                          <a:solidFill>
                            <a:srgbClr val="0070C0"/>
                          </a:solidFill>
                          <a:latin typeface="微软雅黑" panose="020B0503020204020204" pitchFamily="34" charset="-122"/>
                          <a:ea typeface="微软雅黑" panose="020B0503020204020204" pitchFamily="34" charset="-122"/>
                        </a:rPr>
                        <a:t>30.15 </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　</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大风</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8</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2.83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dirty="0">
                          <a:solidFill>
                            <a:srgbClr val="0070C0"/>
                          </a:solidFill>
                          <a:latin typeface="微软雅黑" panose="020B0503020204020204" pitchFamily="34" charset="-122"/>
                          <a:ea typeface="微软雅黑" panose="020B0503020204020204" pitchFamily="34" charset="-122"/>
                        </a:rPr>
                        <a:t>31.43 </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　</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烈风</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9</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3.00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dirty="0">
                          <a:solidFill>
                            <a:srgbClr val="0070C0"/>
                          </a:solidFill>
                          <a:latin typeface="微软雅黑" panose="020B0503020204020204" pitchFamily="34" charset="-122"/>
                          <a:ea typeface="微软雅黑" panose="020B0503020204020204" pitchFamily="34" charset="-122"/>
                        </a:rPr>
                        <a:t>32.63 </a:t>
                      </a:r>
                      <a:endParaRPr lang="en-US" altLang="zh-CN"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4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86037">
                <a:tc>
                  <a:txBody>
                    <a:bodyPr/>
                    <a:lstStyle/>
                    <a:p>
                      <a:pPr algn="l" fontAlgn="ctr"/>
                      <a:endParaRPr lang="zh-CN" altLang="en-US" sz="1200" b="0" i="0" u="none" strike="noStrike">
                        <a:solidFill>
                          <a:srgbClr val="000000"/>
                        </a:solidFill>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400" b="1" i="0" u="none" strike="noStrike">
                          <a:solidFill>
                            <a:srgbClr val="0070C0"/>
                          </a:solidFill>
                          <a:latin typeface="微软雅黑" panose="020B0503020204020204" pitchFamily="34" charset="-122"/>
                          <a:ea typeface="微软雅黑" panose="020B0503020204020204" pitchFamily="34" charset="-122"/>
                        </a:rPr>
                        <a:t>狂风</a:t>
                      </a:r>
                      <a:endParaRPr lang="zh-CN" altLang="en-US"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10</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a:solidFill>
                            <a:srgbClr val="0070C0"/>
                          </a:solidFill>
                          <a:latin typeface="微软雅黑" panose="020B0503020204020204" pitchFamily="34" charset="-122"/>
                          <a:ea typeface="微软雅黑" panose="020B0503020204020204" pitchFamily="34" charset="-122"/>
                        </a:rPr>
                        <a:t>3.16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altLang="zh-CN" sz="1400" b="1" i="0" u="none" strike="noStrike">
                          <a:solidFill>
                            <a:srgbClr val="0070C0"/>
                          </a:solidFill>
                          <a:latin typeface="微软雅黑" panose="020B0503020204020204" pitchFamily="34" charset="-122"/>
                          <a:ea typeface="微软雅黑" panose="020B0503020204020204" pitchFamily="34" charset="-122"/>
                        </a:rPr>
                        <a:t>33.77 </a:t>
                      </a:r>
                      <a:endParaRPr lang="en-US" altLang="zh-CN" sz="14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14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4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zh-CN" altLang="en-US" sz="1200" b="0" i="0" u="none" strike="noStrike" dirty="0">
                        <a:solidFill>
                          <a:srgbClr val="000000"/>
                        </a:solidFill>
                        <a:latin typeface="宋体" panose="02010600030101010101" pitchFamily="2" charset="-122"/>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bl>
          </a:graphicData>
        </a:graphic>
      </p:graphicFrame>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66925" y="5238750"/>
            <a:ext cx="771525" cy="3175"/>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0850" y="5238750"/>
            <a:ext cx="904875" cy="3175"/>
          </a:xfrm>
          <a:prstGeom prst="rect">
            <a:avLst/>
          </a:prstGeom>
        </p:spPr>
      </p:pic>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66925" y="5238750"/>
            <a:ext cx="771525" cy="3175"/>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7830" y="1176551"/>
            <a:ext cx="2083842" cy="392942"/>
          </a:xfrm>
          <a:prstGeom prst="rect">
            <a:avLst/>
          </a:prstGeom>
        </p:spPr>
      </p:pic>
      <p:sp>
        <p:nvSpPr>
          <p:cNvPr id="16" name="文本框 5"/>
          <p:cNvSpPr txBox="1"/>
          <p:nvPr/>
        </p:nvSpPr>
        <p:spPr>
          <a:xfrm>
            <a:off x="8726916" y="54592"/>
            <a:ext cx="276479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相关应用资料</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5"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sp>
        <p:nvSpPr>
          <p:cNvPr id="1025" name="矩形 1024"/>
          <p:cNvSpPr>
            <a:spLocks noChangeAspect="1"/>
          </p:cNvSpPr>
          <p:nvPr/>
        </p:nvSpPr>
        <p:spPr>
          <a:xfrm>
            <a:off x="7537450" y="1176338"/>
            <a:ext cx="2084388" cy="393700"/>
          </a:xfrm>
          <a:prstGeom prst="rect">
            <a:avLst/>
          </a:prstGeom>
          <a:noFill/>
          <a:ln w="9525">
            <a:noFill/>
          </a:ln>
        </p:spPr>
      </p:sp>
      <p:pic>
        <p:nvPicPr>
          <p:cNvPr id="7" name="图片 6" descr="微信图片_20211104152108"/>
          <p:cNvPicPr>
            <a:picLocks noChangeAspect="1"/>
          </p:cNvPicPr>
          <p:nvPr/>
        </p:nvPicPr>
        <p:blipFill>
          <a:blip r:embed="rId3"/>
          <a:srcRect l="28639" t="27676" r="28653" b="27148"/>
          <a:stretch>
            <a:fillRect/>
          </a:stretch>
        </p:blipFill>
        <p:spPr>
          <a:xfrm>
            <a:off x="323215" y="88900"/>
            <a:ext cx="741045" cy="588010"/>
          </a:xfrm>
          <a:prstGeom prst="rect">
            <a:avLst/>
          </a:prstGeom>
        </p:spPr>
      </p:pic>
    </p:spTree>
    <p:custDataLst>
      <p:tags r:id="rId4"/>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6" name="文本框 5"/>
          <p:cNvSpPr txBox="1"/>
          <p:nvPr/>
        </p:nvSpPr>
        <p:spPr>
          <a:xfrm>
            <a:off x="8726916" y="54592"/>
            <a:ext cx="276479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相关应用资料</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8" name="矩形 7"/>
          <p:cNvSpPr/>
          <p:nvPr/>
        </p:nvSpPr>
        <p:spPr>
          <a:xfrm>
            <a:off x="846161" y="873457"/>
            <a:ext cx="3084394" cy="5139869"/>
          </a:xfrm>
          <a:prstGeom prst="rect">
            <a:avLst/>
          </a:prstGeom>
          <a:ln>
            <a:solidFill>
              <a:schemeClr val="accent1">
                <a:shade val="50000"/>
              </a:schemeClr>
            </a:solidFill>
          </a:ln>
        </p:spPr>
        <p:txBody>
          <a:bodyPr wrap="square">
            <a:spAutoFit/>
          </a:bodyPr>
          <a:lstStyle/>
          <a:p>
            <a:pPr lvl="0" indent="304800" algn="ctr" fontAlgn="base">
              <a:spcBef>
                <a:spcPct val="0"/>
              </a:spcBef>
              <a:spcAft>
                <a:spcPct val="0"/>
              </a:spcAft>
            </a:pPr>
            <a:endParaRPr lang="en-US" altLang="zh-CN" sz="2800" b="1" dirty="0" smtClean="0">
              <a:solidFill>
                <a:prstClr val="black"/>
              </a:solidFill>
              <a:latin typeface="Calibri" panose="020F0502020204030204" charset="0"/>
              <a:ea typeface="宋体" panose="02010600030101010101" pitchFamily="2" charset="-122"/>
              <a:cs typeface="微软雅黑" panose="020B0503020204020204" pitchFamily="34" charset="-122"/>
            </a:endParaRPr>
          </a:p>
          <a:p>
            <a:pPr lvl="0" indent="304800" algn="ctr" fontAlgn="base">
              <a:spcBef>
                <a:spcPct val="0"/>
              </a:spcBef>
              <a:spcAft>
                <a:spcPct val="0"/>
              </a:spcAft>
            </a:pPr>
            <a:endParaRPr lang="en-US" altLang="zh-CN" sz="2800" b="1" dirty="0" smtClean="0">
              <a:solidFill>
                <a:prstClr val="black"/>
              </a:solidFill>
              <a:latin typeface="Calibri" panose="020F0502020204030204" charset="0"/>
              <a:ea typeface="宋体" panose="02010600030101010101" pitchFamily="2" charset="-122"/>
              <a:cs typeface="微软雅黑" panose="020B0503020204020204" pitchFamily="34" charset="-122"/>
            </a:endParaRPr>
          </a:p>
          <a:p>
            <a:pPr lvl="0" indent="304800" algn="ctr" fontAlgn="base">
              <a:spcBef>
                <a:spcPct val="0"/>
              </a:spcBef>
              <a:spcAft>
                <a:spcPct val="0"/>
              </a:spcAft>
            </a:pPr>
            <a:endParaRPr lang="en-US" altLang="zh-CN" sz="2600" b="1" dirty="0" smtClean="0">
              <a:solidFill>
                <a:prstClr val="black"/>
              </a:solidFill>
              <a:latin typeface="Calibri" panose="020F0502020204030204" charset="0"/>
              <a:ea typeface="宋体" panose="02010600030101010101" pitchFamily="2" charset="-122"/>
              <a:cs typeface="微软雅黑" panose="020B0503020204020204" pitchFamily="34" charset="-122"/>
            </a:endParaRPr>
          </a:p>
          <a:p>
            <a:pPr lvl="0" indent="304800" algn="ctr" fontAlgn="base">
              <a:spcBef>
                <a:spcPct val="0"/>
              </a:spcBef>
              <a:spcAft>
                <a:spcPct val="0"/>
              </a:spcAft>
            </a:pPr>
            <a:r>
              <a:rPr lang="zh-CN" altLang="en-US" sz="16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大连</a:t>
            </a:r>
            <a:r>
              <a:rPr lang="en-US" altLang="zh-CN" sz="16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食品有限公司</a:t>
            </a:r>
            <a:endParaRPr lang="en-US" altLang="zh-CN" sz="16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fontAlgn="base">
              <a:spcBef>
                <a:spcPct val="0"/>
              </a:spcBef>
              <a:spcAft>
                <a:spcPct val="0"/>
              </a:spcAft>
            </a:pPr>
            <a:r>
              <a:rPr lang="zh-CN" altLang="en-US" sz="20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节能改造效益评估方案</a:t>
            </a:r>
            <a:endParaRPr lang="en-US" altLang="zh-CN" sz="20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eaLnBrk="0" fontAlgn="base" hangingPunct="0">
              <a:spcBef>
                <a:spcPct val="0"/>
              </a:spcBef>
              <a:spcAft>
                <a:spcPct val="0"/>
              </a:spcAft>
            </a:pPr>
            <a:endParaRPr lang="en-US" altLang="zh-CN" sz="36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endParaRPr lang="en-US" altLang="zh-CN" sz="36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endParaRPr lang="en-US" altLang="zh-CN" sz="36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endParaRPr lang="en-US" altLang="zh-CN" sz="36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endParaRPr lang="zh-CN" altLang="en-US" sz="10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r>
              <a:rPr lang="zh-CN" altLang="en-US"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大连众和永业科技发展有限公司</a:t>
            </a:r>
            <a:endPar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eaLnBrk="0" fontAlgn="base" hangingPunct="0">
              <a:spcBef>
                <a:spcPct val="0"/>
              </a:spcBef>
              <a:spcAft>
                <a:spcPct val="0"/>
              </a:spcAft>
            </a:pPr>
            <a:endParaRPr lang="en-US" altLang="zh-CN" sz="8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eaLnBrk="0" fontAlgn="base" hangingPunct="0">
              <a:spcBef>
                <a:spcPct val="0"/>
              </a:spcBef>
              <a:spcAft>
                <a:spcPct val="0"/>
              </a:spcAft>
            </a:pPr>
            <a:r>
              <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2017</a:t>
            </a:r>
            <a:r>
              <a:rPr lang="zh-CN" altLang="en-US"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30</a:t>
            </a:r>
            <a:r>
              <a:rPr lang="zh-CN" altLang="en-US"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日</a:t>
            </a:r>
            <a:endPar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eaLnBrk="0" fontAlgn="base" hangingPunct="0">
              <a:spcBef>
                <a:spcPct val="0"/>
              </a:spcBef>
              <a:spcAft>
                <a:spcPct val="0"/>
              </a:spcAft>
            </a:pPr>
            <a:endParaRPr lang="zh-CN" altLang="en-US" dirty="0"/>
          </a:p>
        </p:txBody>
      </p:sp>
      <p:sp>
        <p:nvSpPr>
          <p:cNvPr id="23554" name="Rectangle 2"/>
          <p:cNvSpPr>
            <a:spLocks noChangeArrowheads="1"/>
          </p:cNvSpPr>
          <p:nvPr/>
        </p:nvSpPr>
        <p:spPr bwMode="auto">
          <a:xfrm>
            <a:off x="4094330" y="888404"/>
            <a:ext cx="3671246" cy="5124480"/>
          </a:xfrm>
          <a:prstGeom prst="rect">
            <a:avLst/>
          </a:prstGeom>
          <a:noFill/>
          <a:ln w="9525">
            <a:solidFill>
              <a:schemeClr val="accent1">
                <a:shade val="50000"/>
              </a:schemeClr>
            </a:solid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endParaRPr kumimoji="0" lang="en-US" altLang="zh-CN" sz="22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sz="22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大连</a:t>
            </a:r>
            <a:r>
              <a:rPr kumimoji="0" lang="en-US" altLang="zh-CN" sz="22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kumimoji="0" lang="zh-CN" sz="22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有限公司施工方案</a:t>
            </a:r>
            <a:endParaRPr kumimoji="0" lang="zh-CN" sz="1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pPr>
            <a:endPar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pP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一、</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项目名称及施工内容</a:t>
            </a:r>
            <a:endParaRPr kumimoji="0" lang="zh-CN" sz="1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Char char="•"/>
            </a:pPr>
            <a:r>
              <a:rPr kumimoji="0" lang="zh-CN" sz="14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工程说明</a:t>
            </a:r>
            <a:endParaRPr kumimoji="0" lang="zh-CN" sz="1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zh-CN" sz="1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Char char="•"/>
            </a:pPr>
            <a:r>
              <a:rPr kumimoji="0" lang="zh-CN" sz="14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施工内容</a:t>
            </a:r>
            <a:endParaRPr kumimoji="0" lang="en-US" altLang="zh-CN" sz="14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eaLnBrk="0" fontAlgn="base" hangingPunct="0">
              <a:spcBef>
                <a:spcPct val="0"/>
              </a:spcBef>
              <a:spcAft>
                <a:spcPct val="0"/>
              </a:spcAft>
            </a:pPr>
            <a:r>
              <a:rPr lang="zh-CN" altLang="en-US" sz="16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二、</a:t>
            </a:r>
            <a:r>
              <a:rPr lang="zh-CN" altLang="zh-CN" sz="1600" b="1" dirty="0" smtClean="0">
                <a:solidFill>
                  <a:srgbClr val="0070C0"/>
                </a:solidFill>
                <a:latin typeface="微软雅黑" panose="020B0503020204020204" pitchFamily="34" charset="-122"/>
                <a:ea typeface="微软雅黑" panose="020B0503020204020204" pitchFamily="34" charset="-122"/>
              </a:rPr>
              <a:t>验收标准</a:t>
            </a:r>
            <a:endParaRPr lang="en-US" altLang="zh-CN" sz="1600" b="1" dirty="0" smtClean="0">
              <a:solidFill>
                <a:srgbClr val="0070C0"/>
              </a:solidFill>
              <a:latin typeface="微软雅黑" panose="020B0503020204020204" pitchFamily="34" charset="-122"/>
              <a:ea typeface="微软雅黑" panose="020B0503020204020204" pitchFamily="34" charset="-122"/>
            </a:endParaRPr>
          </a:p>
          <a:p>
            <a:pPr lvl="0"/>
            <a:endParaRPr lang="en-US" altLang="zh-CN" b="1" dirty="0" smtClean="0">
              <a:solidFill>
                <a:srgbClr val="0070C0"/>
              </a:solidFill>
              <a:latin typeface="微软雅黑" panose="020B0503020204020204" pitchFamily="34" charset="-122"/>
              <a:ea typeface="微软雅黑" panose="020B0503020204020204" pitchFamily="34" charset="-122"/>
            </a:endParaRPr>
          </a:p>
          <a:p>
            <a:pPr lvl="0"/>
            <a:r>
              <a:rPr lang="zh-CN" altLang="en-US" b="1" dirty="0" smtClean="0">
                <a:solidFill>
                  <a:srgbClr val="0070C0"/>
                </a:solidFill>
                <a:latin typeface="微软雅黑" panose="020B0503020204020204" pitchFamily="34" charset="-122"/>
                <a:ea typeface="微软雅黑" panose="020B0503020204020204" pitchFamily="34" charset="-122"/>
              </a:rPr>
              <a:t>三、</a:t>
            </a:r>
            <a:r>
              <a:rPr lang="zh-CN" altLang="zh-CN" b="1" dirty="0" smtClean="0">
                <a:solidFill>
                  <a:srgbClr val="0070C0"/>
                </a:solidFill>
                <a:latin typeface="微软雅黑" panose="020B0503020204020204" pitchFamily="34" charset="-122"/>
                <a:ea typeface="微软雅黑" panose="020B0503020204020204" pitchFamily="34" charset="-122"/>
              </a:rPr>
              <a:t>施工方案</a:t>
            </a:r>
            <a:endParaRPr lang="zh-CN" altLang="zh-CN" sz="1100" b="1" dirty="0" smtClean="0">
              <a:solidFill>
                <a:srgbClr val="0070C0"/>
              </a:solidFill>
              <a:latin typeface="微软雅黑" panose="020B0503020204020204" pitchFamily="34" charset="-122"/>
              <a:ea typeface="微软雅黑" panose="020B0503020204020204" pitchFamily="34" charset="-122"/>
            </a:endParaRPr>
          </a:p>
          <a:p>
            <a:r>
              <a:rPr lang="en-US" altLang="zh-CN" sz="1200" b="1" dirty="0" smtClean="0">
                <a:solidFill>
                  <a:srgbClr val="0070C0"/>
                </a:solidFill>
                <a:latin typeface="微软雅黑" panose="020B0503020204020204" pitchFamily="34" charset="-122"/>
                <a:ea typeface="微软雅黑" panose="020B0503020204020204" pitchFamily="34" charset="-122"/>
              </a:rPr>
              <a:t>3.1</a:t>
            </a:r>
            <a:r>
              <a:rPr lang="zh-CN" altLang="zh-CN" sz="1200" b="1" dirty="0" smtClean="0">
                <a:solidFill>
                  <a:srgbClr val="0070C0"/>
                </a:solidFill>
                <a:latin typeface="微软雅黑" panose="020B0503020204020204" pitchFamily="34" charset="-122"/>
                <a:ea typeface="微软雅黑" panose="020B0503020204020204" pitchFamily="34" charset="-122"/>
              </a:rPr>
              <a:t>工期：</a:t>
            </a:r>
            <a:endParaRPr lang="zh-CN" altLang="zh-CN" sz="1200" b="1" dirty="0" smtClean="0">
              <a:solidFill>
                <a:srgbClr val="0070C0"/>
              </a:solidFill>
              <a:latin typeface="微软雅黑" panose="020B0503020204020204" pitchFamily="34" charset="-122"/>
              <a:ea typeface="微软雅黑" panose="020B0503020204020204" pitchFamily="34" charset="-122"/>
            </a:endParaRPr>
          </a:p>
          <a:p>
            <a:r>
              <a:rPr lang="en-US" altLang="zh-CN" sz="1200" b="1" dirty="0" smtClean="0">
                <a:solidFill>
                  <a:srgbClr val="0070C0"/>
                </a:solidFill>
                <a:latin typeface="微软雅黑" panose="020B0503020204020204" pitchFamily="34" charset="-122"/>
                <a:ea typeface="微软雅黑" panose="020B0503020204020204" pitchFamily="34" charset="-122"/>
              </a:rPr>
              <a:t>3.2</a:t>
            </a:r>
            <a:r>
              <a:rPr lang="zh-CN" altLang="zh-CN" sz="1200" b="1" dirty="0" smtClean="0">
                <a:solidFill>
                  <a:srgbClr val="0070C0"/>
                </a:solidFill>
                <a:latin typeface="微软雅黑" panose="020B0503020204020204" pitchFamily="34" charset="-122"/>
                <a:ea typeface="微软雅黑" panose="020B0503020204020204" pitchFamily="34" charset="-122"/>
              </a:rPr>
              <a:t>施工过程</a:t>
            </a:r>
            <a:endParaRPr lang="zh-CN" altLang="zh-CN" sz="1200" b="1" dirty="0" smtClean="0">
              <a:solidFill>
                <a:srgbClr val="0070C0"/>
              </a:solidFill>
              <a:latin typeface="微软雅黑" panose="020B0503020204020204" pitchFamily="34" charset="-122"/>
              <a:ea typeface="微软雅黑" panose="020B0503020204020204" pitchFamily="34" charset="-122"/>
            </a:endParaRPr>
          </a:p>
          <a:p>
            <a:r>
              <a:rPr lang="en-US" altLang="zh-CN" sz="1200" b="1" dirty="0" smtClean="0">
                <a:solidFill>
                  <a:srgbClr val="0070C0"/>
                </a:solidFill>
                <a:latin typeface="微软雅黑" panose="020B0503020204020204" pitchFamily="34" charset="-122"/>
                <a:ea typeface="微软雅黑" panose="020B0503020204020204" pitchFamily="34" charset="-122"/>
              </a:rPr>
              <a:t>3.2.1</a:t>
            </a:r>
            <a:r>
              <a:rPr lang="zh-CN" altLang="zh-CN" sz="1200" b="1" dirty="0" smtClean="0">
                <a:solidFill>
                  <a:srgbClr val="0070C0"/>
                </a:solidFill>
                <a:latin typeface="微软雅黑" panose="020B0503020204020204" pitchFamily="34" charset="-122"/>
                <a:ea typeface="微软雅黑" panose="020B0503020204020204" pitchFamily="34" charset="-122"/>
              </a:rPr>
              <a:t>施工前准备</a:t>
            </a:r>
            <a:endParaRPr lang="en-US" altLang="zh-CN" sz="1200" b="1" dirty="0" smtClean="0">
              <a:solidFill>
                <a:srgbClr val="0070C0"/>
              </a:solidFill>
              <a:latin typeface="微软雅黑" panose="020B0503020204020204" pitchFamily="34" charset="-122"/>
              <a:ea typeface="微软雅黑" panose="020B0503020204020204" pitchFamily="34" charset="-122"/>
            </a:endParaRPr>
          </a:p>
          <a:p>
            <a:r>
              <a:rPr lang="en-US" altLang="zh-CN" sz="1200" b="1" dirty="0" smtClean="0">
                <a:solidFill>
                  <a:srgbClr val="0070C0"/>
                </a:solidFill>
                <a:latin typeface="微软雅黑" panose="020B0503020204020204" pitchFamily="34" charset="-122"/>
                <a:ea typeface="微软雅黑" panose="020B0503020204020204" pitchFamily="34" charset="-122"/>
              </a:rPr>
              <a:t>3.2.2</a:t>
            </a:r>
            <a:r>
              <a:rPr lang="zh-CN" altLang="en-US" sz="1200" b="1" dirty="0" smtClean="0">
                <a:solidFill>
                  <a:srgbClr val="0070C0"/>
                </a:solidFill>
                <a:latin typeface="微软雅黑" panose="020B0503020204020204" pitchFamily="34" charset="-122"/>
                <a:ea typeface="微软雅黑" panose="020B0503020204020204" pitchFamily="34" charset="-122"/>
              </a:rPr>
              <a:t>施工中</a:t>
            </a:r>
            <a:endParaRPr lang="zh-CN" altLang="zh-CN" sz="1200" b="1" dirty="0" smtClean="0">
              <a:solidFill>
                <a:srgbClr val="0070C0"/>
              </a:solidFill>
              <a:latin typeface="微软雅黑" panose="020B0503020204020204" pitchFamily="34" charset="-122"/>
              <a:ea typeface="微软雅黑" panose="020B0503020204020204" pitchFamily="34" charset="-122"/>
            </a:endParaRPr>
          </a:p>
          <a:p>
            <a:r>
              <a:rPr lang="en-US" altLang="zh-CN" sz="1200" b="1" dirty="0" smtClean="0">
                <a:solidFill>
                  <a:srgbClr val="0070C0"/>
                </a:solidFill>
                <a:latin typeface="微软雅黑" panose="020B0503020204020204" pitchFamily="34" charset="-122"/>
                <a:ea typeface="微软雅黑" panose="020B0503020204020204" pitchFamily="34" charset="-122"/>
              </a:rPr>
              <a:t>3.2.3 </a:t>
            </a:r>
            <a:r>
              <a:rPr lang="zh-CN" altLang="zh-CN" sz="1200" b="1" dirty="0" smtClean="0">
                <a:solidFill>
                  <a:srgbClr val="0070C0"/>
                </a:solidFill>
                <a:latin typeface="微软雅黑" panose="020B0503020204020204" pitchFamily="34" charset="-122"/>
                <a:ea typeface="微软雅黑" panose="020B0503020204020204" pitchFamily="34" charset="-122"/>
              </a:rPr>
              <a:t>施工后</a:t>
            </a:r>
            <a:endParaRPr lang="en-US" altLang="zh-CN" sz="1200" b="1" dirty="0" smtClean="0">
              <a:solidFill>
                <a:srgbClr val="0070C0"/>
              </a:solidFill>
              <a:latin typeface="微软雅黑" panose="020B0503020204020204" pitchFamily="34" charset="-122"/>
              <a:ea typeface="微软雅黑" panose="020B0503020204020204" pitchFamily="34" charset="-122"/>
            </a:endParaRPr>
          </a:p>
          <a:p>
            <a:endParaRPr lang="zh-CN" altLang="zh-CN" sz="1200" b="1" dirty="0" smtClean="0">
              <a:solidFill>
                <a:srgbClr val="0070C0"/>
              </a:solidFill>
              <a:latin typeface="微软雅黑" panose="020B0503020204020204" pitchFamily="34" charset="-122"/>
              <a:ea typeface="微软雅黑" panose="020B0503020204020204" pitchFamily="34" charset="-122"/>
            </a:endParaRPr>
          </a:p>
          <a:p>
            <a:r>
              <a:rPr lang="zh-CN" altLang="zh-CN" b="1" dirty="0" smtClean="0">
                <a:solidFill>
                  <a:srgbClr val="0070C0"/>
                </a:solidFill>
                <a:latin typeface="微软雅黑" panose="020B0503020204020204" pitchFamily="34" charset="-122"/>
                <a:ea typeface="微软雅黑" panose="020B0503020204020204" pitchFamily="34" charset="-122"/>
              </a:rPr>
              <a:t>四、注意事项</a:t>
            </a:r>
            <a:endParaRPr lang="en-US" altLang="zh-CN" b="1" dirty="0" smtClean="0">
              <a:solidFill>
                <a:srgbClr val="0070C0"/>
              </a:solidFill>
              <a:latin typeface="微软雅黑" panose="020B0503020204020204" pitchFamily="34" charset="-122"/>
              <a:ea typeface="微软雅黑" panose="020B0503020204020204" pitchFamily="34" charset="-122"/>
            </a:endParaRPr>
          </a:p>
          <a:p>
            <a:endParaRPr lang="zh-CN" altLang="zh-CN" sz="1100" b="1" dirty="0" smtClean="0">
              <a:solidFill>
                <a:srgbClr val="0070C0"/>
              </a:solidFill>
              <a:latin typeface="微软雅黑" panose="020B0503020204020204" pitchFamily="34" charset="-122"/>
              <a:ea typeface="微软雅黑" panose="020B0503020204020204" pitchFamily="34" charset="-122"/>
            </a:endParaRPr>
          </a:p>
          <a:p>
            <a:r>
              <a:rPr lang="zh-CN" altLang="zh-CN" b="1" dirty="0" smtClean="0">
                <a:solidFill>
                  <a:srgbClr val="0070C0"/>
                </a:solidFill>
                <a:latin typeface="微软雅黑" panose="020B0503020204020204" pitchFamily="34" charset="-122"/>
                <a:ea typeface="微软雅黑" panose="020B0503020204020204" pitchFamily="34" charset="-122"/>
              </a:rPr>
              <a:t>五、厂方</a:t>
            </a:r>
            <a:endParaRPr lang="en-US" altLang="zh-CN" b="1" dirty="0" smtClean="0">
              <a:solidFill>
                <a:srgbClr val="0070C0"/>
              </a:solidFill>
              <a:latin typeface="微软雅黑" panose="020B0503020204020204" pitchFamily="34" charset="-122"/>
              <a:ea typeface="微软雅黑" panose="020B0503020204020204" pitchFamily="34" charset="-122"/>
            </a:endParaRPr>
          </a:p>
          <a:p>
            <a:pPr algn="r"/>
            <a:r>
              <a:rPr lang="zh-CN" altLang="zh-CN" sz="1400" b="1" dirty="0" smtClean="0">
                <a:solidFill>
                  <a:srgbClr val="0070C0"/>
                </a:solidFill>
                <a:latin typeface="微软雅黑" panose="020B0503020204020204" pitchFamily="34" charset="-122"/>
                <a:ea typeface="微软雅黑" panose="020B0503020204020204" pitchFamily="34" charset="-122"/>
              </a:rPr>
              <a:t>大连众和永业科技发展有限公司</a:t>
            </a:r>
            <a:endParaRPr lang="zh-CN" altLang="zh-CN" sz="1400" b="1" dirty="0" smtClean="0">
              <a:solidFill>
                <a:srgbClr val="0070C0"/>
              </a:solidFill>
              <a:latin typeface="微软雅黑" panose="020B0503020204020204" pitchFamily="34" charset="-122"/>
              <a:ea typeface="微软雅黑" panose="020B0503020204020204" pitchFamily="34" charset="-122"/>
            </a:endParaRPr>
          </a:p>
          <a:p>
            <a:pPr algn="r"/>
            <a:r>
              <a:rPr lang="en-US" altLang="zh-CN" sz="1400" b="1" dirty="0" smtClean="0">
                <a:solidFill>
                  <a:srgbClr val="0070C0"/>
                </a:solidFill>
                <a:latin typeface="微软雅黑" panose="020B0503020204020204" pitchFamily="34" charset="-122"/>
                <a:ea typeface="微软雅黑" panose="020B0503020204020204" pitchFamily="34" charset="-122"/>
              </a:rPr>
              <a:t>2017</a:t>
            </a:r>
            <a:r>
              <a:rPr lang="zh-CN" altLang="zh-CN" sz="1400" b="1" dirty="0" smtClean="0">
                <a:solidFill>
                  <a:srgbClr val="0070C0"/>
                </a:solidFill>
                <a:latin typeface="微软雅黑" panose="020B0503020204020204" pitchFamily="34" charset="-122"/>
                <a:ea typeface="微软雅黑" panose="020B0503020204020204" pitchFamily="34" charset="-122"/>
              </a:rPr>
              <a:t>年</a:t>
            </a:r>
            <a:r>
              <a:rPr lang="en-US" altLang="zh-CN" sz="1400" b="1" dirty="0" smtClean="0">
                <a:solidFill>
                  <a:srgbClr val="0070C0"/>
                </a:solidFill>
                <a:latin typeface="微软雅黑" panose="020B0503020204020204" pitchFamily="34" charset="-122"/>
                <a:ea typeface="微软雅黑" panose="020B0503020204020204" pitchFamily="34" charset="-122"/>
              </a:rPr>
              <a:t>11</a:t>
            </a:r>
            <a:r>
              <a:rPr lang="zh-CN" altLang="zh-CN" sz="1400" b="1" dirty="0" smtClean="0">
                <a:solidFill>
                  <a:srgbClr val="0070C0"/>
                </a:solidFill>
                <a:latin typeface="微软雅黑" panose="020B0503020204020204" pitchFamily="34" charset="-122"/>
                <a:ea typeface="微软雅黑" panose="020B0503020204020204" pitchFamily="34" charset="-122"/>
              </a:rPr>
              <a:t>月</a:t>
            </a:r>
            <a:r>
              <a:rPr lang="en-US" altLang="zh-CN" sz="1400" b="1" dirty="0" smtClean="0">
                <a:solidFill>
                  <a:srgbClr val="0070C0"/>
                </a:solidFill>
                <a:latin typeface="微软雅黑" panose="020B0503020204020204" pitchFamily="34" charset="-122"/>
                <a:ea typeface="微软雅黑" panose="020B0503020204020204" pitchFamily="34" charset="-122"/>
              </a:rPr>
              <a:t>13</a:t>
            </a:r>
            <a:r>
              <a:rPr lang="zh-CN" altLang="zh-CN" sz="1400" b="1" dirty="0" smtClean="0">
                <a:solidFill>
                  <a:srgbClr val="0070C0"/>
                </a:solidFill>
                <a:latin typeface="微软雅黑" panose="020B0503020204020204" pitchFamily="34" charset="-122"/>
                <a:ea typeface="微软雅黑" panose="020B0503020204020204" pitchFamily="34" charset="-122"/>
              </a:rPr>
              <a:t>日</a:t>
            </a:r>
            <a:endParaRPr lang="en-US" altLang="zh-CN" b="1" dirty="0" smtClean="0">
              <a:solidFill>
                <a:srgbClr val="0070C0"/>
              </a:solidFill>
              <a:latin typeface="微软雅黑" panose="020B0503020204020204" pitchFamily="34" charset="-122"/>
              <a:ea typeface="微软雅黑" panose="020B0503020204020204" pitchFamily="34" charset="-122"/>
            </a:endParaRPr>
          </a:p>
          <a:p>
            <a:pPr algn="r"/>
            <a:endParaRPr lang="zh-CN" altLang="zh-CN" sz="1400" dirty="0" smtClean="0"/>
          </a:p>
        </p:txBody>
      </p:sp>
      <p:graphicFrame>
        <p:nvGraphicFramePr>
          <p:cNvPr id="12" name="表格 11"/>
          <p:cNvGraphicFramePr>
            <a:graphicFrameLocks noGrp="1"/>
          </p:cNvGraphicFramePr>
          <p:nvPr/>
        </p:nvGraphicFramePr>
        <p:xfrm>
          <a:off x="8134066" y="760078"/>
          <a:ext cx="3461457" cy="5541359"/>
        </p:xfrm>
        <a:graphic>
          <a:graphicData uri="http://schemas.openxmlformats.org/drawingml/2006/table">
            <a:tbl>
              <a:tblPr/>
              <a:tblGrid>
                <a:gridCol w="1007703"/>
                <a:gridCol w="643893"/>
                <a:gridCol w="319046"/>
                <a:gridCol w="713503"/>
                <a:gridCol w="319046"/>
                <a:gridCol w="458266"/>
              </a:tblGrid>
              <a:tr h="215495">
                <a:tc gridSpan="6">
                  <a:txBody>
                    <a:bodyPr/>
                    <a:lstStyle/>
                    <a:p>
                      <a:pPr algn="ctr" fontAlgn="ctr"/>
                      <a:r>
                        <a:rPr lang="zh-CN" altLang="en-US" sz="1100" b="1" i="0" u="none" strike="noStrike" dirty="0" smtClean="0">
                          <a:solidFill>
                            <a:srgbClr val="0070C0"/>
                          </a:solidFill>
                          <a:latin typeface="微软雅黑" panose="020B0503020204020204" pitchFamily="34" charset="-122"/>
                          <a:ea typeface="微软雅黑" panose="020B0503020204020204" pitchFamily="34" charset="-122"/>
                        </a:rPr>
                        <a:t>工程施工</a:t>
                      </a:r>
                      <a:r>
                        <a:rPr lang="zh-CN" altLang="en-US" sz="1100" b="1" i="0" u="none" strike="noStrike" dirty="0">
                          <a:solidFill>
                            <a:srgbClr val="0070C0"/>
                          </a:solidFill>
                          <a:latin typeface="微软雅黑" panose="020B0503020204020204" pitchFamily="34" charset="-122"/>
                          <a:ea typeface="微软雅黑" panose="020B0503020204020204" pitchFamily="34" charset="-122"/>
                        </a:rPr>
                        <a:t>预算</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a:noFill/>
                    </a:lnL>
                    <a:lnR>
                      <a:noFill/>
                    </a:lnR>
                    <a:lnT>
                      <a:noFill/>
                    </a:lnT>
                    <a:lnB>
                      <a:noFill/>
                    </a:lnB>
                  </a:tcPr>
                </a:tc>
                <a:tc hMerge="1">
                  <a:tcPr/>
                </a:tc>
                <a:tc hMerge="1">
                  <a:tcPr/>
                </a:tc>
                <a:tc hMerge="1">
                  <a:tcPr/>
                </a:tc>
                <a:tc hMerge="1">
                  <a:tcPr/>
                </a:tc>
                <a:tc hMerge="1">
                  <a:tcPr/>
                </a:tc>
              </a:tr>
              <a:tr h="170542">
                <a:tc>
                  <a:txBody>
                    <a:bodyPr/>
                    <a:lstStyle/>
                    <a:p>
                      <a:pPr algn="ctr" fontAlgn="ctr"/>
                      <a:r>
                        <a:rPr lang="zh-CN" altLang="en-US" sz="1100" b="0" i="0" u="none" strike="noStrike">
                          <a:solidFill>
                            <a:srgbClr val="000000"/>
                          </a:solidFill>
                          <a:latin typeface="宋体" panose="02010600030101010101" pitchFamily="2" charset="-122"/>
                        </a:rPr>
                        <a:t>　</a:t>
                      </a:r>
                      <a:endParaRPr lang="zh-CN" altLang="en-US" sz="1100" b="0" i="0" u="none" strike="noStrike">
                        <a:solidFill>
                          <a:srgbClr val="000000"/>
                        </a:solidFill>
                        <a:latin typeface="宋体" panose="02010600030101010101" pitchFamily="2" charset="-122"/>
                      </a:endParaRPr>
                    </a:p>
                  </a:txBody>
                  <a:tcPr marL="5814" marR="5814" marT="58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a:noFill/>
                    </a:lnL>
                    <a:lnR>
                      <a:noFill/>
                    </a:lnR>
                    <a:lnT>
                      <a:noFill/>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000" b="0" i="0" u="none" strike="noStrike">
                          <a:solidFill>
                            <a:srgbClr val="000000"/>
                          </a:solidFill>
                          <a:latin typeface="宋体" panose="02010600030101010101" pitchFamily="2" charset="-122"/>
                        </a:rPr>
                        <a:t>　</a:t>
                      </a:r>
                      <a:endParaRPr lang="zh-CN" altLang="en-US" sz="1000" b="0" i="0" u="none" strike="noStrike">
                        <a:solidFill>
                          <a:srgbClr val="000000"/>
                        </a:solidFill>
                        <a:latin typeface="宋体" panose="02010600030101010101" pitchFamily="2"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人数</a:t>
                      </a:r>
                      <a:r>
                        <a:rPr lang="en-US" altLang="zh-CN" sz="1100" b="1" i="0" u="none" strike="noStrike">
                          <a:solidFill>
                            <a:srgbClr val="0070C0"/>
                          </a:solidFill>
                          <a:latin typeface="微软雅黑" panose="020B0503020204020204" pitchFamily="34" charset="-122"/>
                          <a:ea typeface="微软雅黑" panose="020B0503020204020204" pitchFamily="34" charset="-122"/>
                        </a:rPr>
                        <a:t>/</a:t>
                      </a:r>
                      <a:r>
                        <a:rPr lang="zh-CN" altLang="en-US" sz="1100" b="1" i="0" u="none" strike="noStrike">
                          <a:solidFill>
                            <a:srgbClr val="0070C0"/>
                          </a:solidFill>
                          <a:latin typeface="微软雅黑" panose="020B0503020204020204" pitchFamily="34" charset="-122"/>
                          <a:ea typeface="微软雅黑" panose="020B0503020204020204" pitchFamily="34" charset="-122"/>
                        </a:rPr>
                        <a:t>数量</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单位</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单价 元</a:t>
                      </a:r>
                      <a:r>
                        <a:rPr lang="en-US" altLang="zh-CN" sz="1100" b="1" i="0" u="none" strike="noStrike">
                          <a:solidFill>
                            <a:srgbClr val="0070C0"/>
                          </a:solidFill>
                          <a:latin typeface="微软雅黑" panose="020B0503020204020204" pitchFamily="34" charset="-122"/>
                          <a:ea typeface="微软雅黑" panose="020B0503020204020204" pitchFamily="34" charset="-122"/>
                        </a:rPr>
                        <a:t>/</a:t>
                      </a:r>
                      <a:r>
                        <a:rPr lang="zh-CN" altLang="en-US" sz="1100" b="1" i="0" u="none" strike="noStrike">
                          <a:solidFill>
                            <a:srgbClr val="0070C0"/>
                          </a:solidFill>
                          <a:latin typeface="微软雅黑" panose="020B0503020204020204" pitchFamily="34" charset="-122"/>
                          <a:ea typeface="微软雅黑" panose="020B0503020204020204" pitchFamily="34" charset="-122"/>
                        </a:rPr>
                        <a:t>天</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天数</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dirty="0">
                          <a:solidFill>
                            <a:srgbClr val="0070C0"/>
                          </a:solidFill>
                          <a:latin typeface="微软雅黑" panose="020B0503020204020204" pitchFamily="34" charset="-122"/>
                          <a:ea typeface="微软雅黑" panose="020B0503020204020204" pitchFamily="34" charset="-122"/>
                        </a:rPr>
                        <a:t>合计</a:t>
                      </a:r>
                      <a:endParaRPr lang="zh-CN" altLang="en-US"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人员</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22</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人</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8</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35200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住宿、吃饭</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23</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人</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8</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18400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人员车费</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次</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8</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3200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脚手架</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96</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付</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8</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3840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拉杆</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288</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个</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8</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11520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接头</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384</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个</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8</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15360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翘板</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240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块</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8</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9600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运费脚手架</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次</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1000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2000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材料运费</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12</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次</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6000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共计</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105120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3511">
                <a:tc gridSpan="6">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注：人数为</a:t>
                      </a:r>
                      <a:r>
                        <a:rPr lang="en-US" altLang="zh-CN" sz="1200" b="1" i="0" u="none" strike="noStrike" dirty="0">
                          <a:solidFill>
                            <a:srgbClr val="0070C0"/>
                          </a:solidFill>
                          <a:latin typeface="微软雅黑" panose="020B0503020204020204" pitchFamily="34" charset="-122"/>
                          <a:ea typeface="微软雅黑" panose="020B0503020204020204" pitchFamily="34" charset="-122"/>
                        </a:rPr>
                        <a:t>22</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个小工</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人数</a:t>
                      </a:r>
                      <a:r>
                        <a:rPr lang="en-US" altLang="zh-CN" sz="1100" b="1" i="0" u="none" strike="noStrike">
                          <a:solidFill>
                            <a:srgbClr val="0070C0"/>
                          </a:solidFill>
                          <a:latin typeface="微软雅黑" panose="020B0503020204020204" pitchFamily="34" charset="-122"/>
                          <a:ea typeface="微软雅黑" panose="020B0503020204020204" pitchFamily="34" charset="-122"/>
                        </a:rPr>
                        <a:t>/</a:t>
                      </a:r>
                      <a:r>
                        <a:rPr lang="zh-CN" altLang="en-US" sz="1100" b="1" i="0" u="none" strike="noStrike">
                          <a:solidFill>
                            <a:srgbClr val="0070C0"/>
                          </a:solidFill>
                          <a:latin typeface="微软雅黑" panose="020B0503020204020204" pitchFamily="34" charset="-122"/>
                          <a:ea typeface="微软雅黑" panose="020B0503020204020204" pitchFamily="34" charset="-122"/>
                        </a:rPr>
                        <a:t>数量</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单位</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单价 元</a:t>
                      </a:r>
                      <a:r>
                        <a:rPr lang="en-US" altLang="zh-CN" sz="1100" b="1" i="0" u="none" strike="noStrike">
                          <a:solidFill>
                            <a:srgbClr val="0070C0"/>
                          </a:solidFill>
                          <a:latin typeface="微软雅黑" panose="020B0503020204020204" pitchFamily="34" charset="-122"/>
                          <a:ea typeface="微软雅黑" panose="020B0503020204020204" pitchFamily="34" charset="-122"/>
                        </a:rPr>
                        <a:t>/</a:t>
                      </a:r>
                      <a:r>
                        <a:rPr lang="zh-CN" altLang="en-US" sz="1100" b="1" i="0" u="none" strike="noStrike">
                          <a:solidFill>
                            <a:srgbClr val="0070C0"/>
                          </a:solidFill>
                          <a:latin typeface="微软雅黑" panose="020B0503020204020204" pitchFamily="34" charset="-122"/>
                          <a:ea typeface="微软雅黑" panose="020B0503020204020204" pitchFamily="34" charset="-122"/>
                        </a:rPr>
                        <a:t>天</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天数</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合计</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人员</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人</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45000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住宿、吃饭</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16</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人</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24000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车费</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次</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3000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脚手架</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51</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付</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3825</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拉杆</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150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个</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11250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接头</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个</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15000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翘板</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125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块</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15</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9375</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运费脚手架</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2</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次</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1000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2000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料运费</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12</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次</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500</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a:solidFill>
                            <a:srgbClr val="0070C0"/>
                          </a:solidFill>
                          <a:latin typeface="微软雅黑" panose="020B0503020204020204" pitchFamily="34" charset="-122"/>
                          <a:ea typeface="微软雅黑" panose="020B0503020204020204" pitchFamily="34" charset="-122"/>
                        </a:rPr>
                        <a:t>1</a:t>
                      </a:r>
                      <a:endParaRPr lang="en-US" altLang="zh-CN"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6000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1160">
                <a:tc>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共计</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1" i="0" u="none" strike="noStrike">
                          <a:solidFill>
                            <a:srgbClr val="0070C0"/>
                          </a:solidFill>
                          <a:latin typeface="微软雅黑" panose="020B0503020204020204" pitchFamily="34" charset="-122"/>
                          <a:ea typeface="微软雅黑" panose="020B0503020204020204" pitchFamily="34" charset="-122"/>
                        </a:rPr>
                        <a:t>　</a:t>
                      </a:r>
                      <a:endParaRPr lang="zh-CN" altLang="en-US" sz="1100" b="1" i="0" u="none" strike="noStrike">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zh-CN" sz="1100" b="1" i="0" u="none" strike="noStrike" dirty="0">
                          <a:solidFill>
                            <a:srgbClr val="0070C0"/>
                          </a:solidFill>
                          <a:latin typeface="微软雅黑" panose="020B0503020204020204" pitchFamily="34" charset="-122"/>
                          <a:ea typeface="微软雅黑" panose="020B0503020204020204" pitchFamily="34" charset="-122"/>
                        </a:rPr>
                        <a:t>119450</a:t>
                      </a:r>
                      <a:endParaRPr lang="en-US" altLang="zh-CN" sz="11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3511">
                <a:tc gridSpan="6">
                  <a:txBody>
                    <a:bodyPr/>
                    <a:lstStyle/>
                    <a:p>
                      <a:pPr algn="l" fontAlgn="ctr"/>
                      <a:r>
                        <a:rPr lang="zh-CN" altLang="en-US" sz="1200" b="1" i="0" u="none" strike="noStrike" dirty="0">
                          <a:solidFill>
                            <a:srgbClr val="0070C0"/>
                          </a:solidFill>
                          <a:latin typeface="微软雅黑" panose="020B0503020204020204" pitchFamily="34" charset="-122"/>
                          <a:ea typeface="微软雅黑" panose="020B0503020204020204" pitchFamily="34" charset="-122"/>
                        </a:rPr>
                        <a:t>注：人数为</a:t>
                      </a:r>
                      <a:r>
                        <a:rPr lang="en-US" altLang="zh-CN" sz="1200" b="1" i="0" u="none" strike="noStrike" dirty="0">
                          <a:solidFill>
                            <a:srgbClr val="0070C0"/>
                          </a:solidFill>
                          <a:latin typeface="微软雅黑" panose="020B0503020204020204" pitchFamily="34" charset="-122"/>
                          <a:ea typeface="微软雅黑" panose="020B0503020204020204" pitchFamily="34" charset="-122"/>
                        </a:rPr>
                        <a:t>15</a:t>
                      </a:r>
                      <a:r>
                        <a:rPr lang="zh-CN" altLang="en-US" sz="1200" b="1" i="0" u="none" strike="noStrike" dirty="0">
                          <a:solidFill>
                            <a:srgbClr val="0070C0"/>
                          </a:solidFill>
                          <a:latin typeface="微软雅黑" panose="020B0503020204020204" pitchFamily="34" charset="-122"/>
                          <a:ea typeface="微软雅黑" panose="020B0503020204020204" pitchFamily="34" charset="-122"/>
                        </a:rPr>
                        <a:t>个小工</a:t>
                      </a:r>
                      <a:endParaRPr lang="zh-CN" altLang="en-US" sz="1200" b="1" i="0" u="none" strike="noStrike" dirty="0">
                        <a:solidFill>
                          <a:srgbClr val="0070C0"/>
                        </a:solidFill>
                        <a:latin typeface="微软雅黑" panose="020B0503020204020204" pitchFamily="34" charset="-122"/>
                        <a:ea typeface="微软雅黑" panose="020B0503020204020204" pitchFamily="34" charset="-122"/>
                      </a:endParaRPr>
                    </a:p>
                  </a:txBody>
                  <a:tcPr marL="5814" marR="5814" marT="5814" marB="0" anchor="ctr">
                    <a:lnL>
                      <a:noFill/>
                    </a:lnL>
                    <a:lnR>
                      <a:noFill/>
                    </a:lnR>
                    <a:lnT w="6350" cap="flat" cmpd="sng" algn="ctr">
                      <a:solidFill>
                        <a:srgbClr val="000000"/>
                      </a:solidFill>
                      <a:prstDash val="solid"/>
                      <a:round/>
                      <a:headEnd type="none" w="med" len="med"/>
                      <a:tailEnd type="none" w="med" len="med"/>
                    </a:lnT>
                    <a:lnB>
                      <a:noFill/>
                    </a:lnB>
                  </a:tcPr>
                </a:tc>
                <a:tc hMerge="1">
                  <a:tcPr/>
                </a:tc>
                <a:tc hMerge="1">
                  <a:tcPr/>
                </a:tc>
                <a:tc hMerge="1">
                  <a:tcPr/>
                </a:tc>
                <a:tc hMerge="1">
                  <a:tcPr/>
                </a:tc>
                <a:tc hMerge="1">
                  <a:tcPr/>
                </a:tc>
              </a:tr>
            </a:tbl>
          </a:graphicData>
        </a:graphic>
      </p:graphicFrame>
      <p:sp>
        <p:nvSpPr>
          <p:cNvPr id="9"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4" name="文本框 5"/>
          <p:cNvSpPr txBox="1"/>
          <p:nvPr/>
        </p:nvSpPr>
        <p:spPr>
          <a:xfrm>
            <a:off x="8726916" y="54592"/>
            <a:ext cx="276479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相关应用资料</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5" name="矩形 4"/>
          <p:cNvSpPr/>
          <p:nvPr/>
        </p:nvSpPr>
        <p:spPr>
          <a:xfrm>
            <a:off x="846161" y="873457"/>
            <a:ext cx="3084394" cy="5139869"/>
          </a:xfrm>
          <a:prstGeom prst="rect">
            <a:avLst/>
          </a:prstGeom>
          <a:ln>
            <a:solidFill>
              <a:schemeClr val="accent1">
                <a:shade val="50000"/>
              </a:schemeClr>
            </a:solidFill>
          </a:ln>
        </p:spPr>
        <p:txBody>
          <a:bodyPr wrap="square">
            <a:spAutoFit/>
          </a:bodyPr>
          <a:lstStyle/>
          <a:p>
            <a:pPr lvl="0" indent="304800" algn="ctr" fontAlgn="base">
              <a:spcBef>
                <a:spcPct val="0"/>
              </a:spcBef>
              <a:spcAft>
                <a:spcPct val="0"/>
              </a:spcAft>
            </a:pPr>
            <a:endParaRPr lang="en-US" altLang="zh-CN" sz="2800" b="1" dirty="0" smtClean="0">
              <a:solidFill>
                <a:prstClr val="black"/>
              </a:solidFill>
              <a:latin typeface="Calibri" panose="020F0502020204030204" charset="0"/>
              <a:ea typeface="宋体" panose="02010600030101010101" pitchFamily="2" charset="-122"/>
              <a:cs typeface="微软雅黑" panose="020B0503020204020204" pitchFamily="34" charset="-122"/>
            </a:endParaRPr>
          </a:p>
          <a:p>
            <a:pPr lvl="0" indent="304800" algn="ctr" fontAlgn="base">
              <a:spcBef>
                <a:spcPct val="0"/>
              </a:spcBef>
              <a:spcAft>
                <a:spcPct val="0"/>
              </a:spcAft>
            </a:pPr>
            <a:endParaRPr lang="en-US" altLang="zh-CN" sz="2800" b="1" dirty="0" smtClean="0">
              <a:solidFill>
                <a:prstClr val="black"/>
              </a:solidFill>
              <a:latin typeface="Calibri" panose="020F0502020204030204" charset="0"/>
              <a:ea typeface="宋体" panose="02010600030101010101" pitchFamily="2" charset="-122"/>
              <a:cs typeface="微软雅黑" panose="020B0503020204020204" pitchFamily="34" charset="-122"/>
            </a:endParaRPr>
          </a:p>
          <a:p>
            <a:pPr lvl="0" indent="304800" algn="ctr" fontAlgn="base">
              <a:spcBef>
                <a:spcPct val="0"/>
              </a:spcBef>
              <a:spcAft>
                <a:spcPct val="0"/>
              </a:spcAft>
            </a:pPr>
            <a:endParaRPr lang="en-US" altLang="zh-CN" sz="2600" b="1" dirty="0" smtClean="0">
              <a:solidFill>
                <a:prstClr val="black"/>
              </a:solidFill>
              <a:latin typeface="Calibri" panose="020F0502020204030204" charset="0"/>
              <a:ea typeface="宋体" panose="02010600030101010101" pitchFamily="2" charset="-122"/>
              <a:cs typeface="微软雅黑" panose="020B0503020204020204" pitchFamily="34" charset="-122"/>
            </a:endParaRPr>
          </a:p>
          <a:p>
            <a:pPr lvl="0" indent="304800" algn="ctr" fontAlgn="base">
              <a:spcBef>
                <a:spcPct val="0"/>
              </a:spcBef>
              <a:spcAft>
                <a:spcPct val="0"/>
              </a:spcAft>
            </a:pPr>
            <a:r>
              <a:rPr lang="zh-CN" altLang="en-US" sz="16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大连</a:t>
            </a:r>
            <a:r>
              <a:rPr lang="en-US" altLang="zh-CN" sz="16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食品有限公司</a:t>
            </a:r>
            <a:endParaRPr lang="en-US" altLang="zh-CN" sz="16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fontAlgn="base">
              <a:spcBef>
                <a:spcPct val="0"/>
              </a:spcBef>
              <a:spcAft>
                <a:spcPct val="0"/>
              </a:spcAft>
            </a:pPr>
            <a:r>
              <a:rPr lang="zh-CN" altLang="en-US" sz="20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节能改造效益评估方案</a:t>
            </a:r>
            <a:endParaRPr lang="en-US" altLang="zh-CN" sz="20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eaLnBrk="0" fontAlgn="base" hangingPunct="0">
              <a:spcBef>
                <a:spcPct val="0"/>
              </a:spcBef>
              <a:spcAft>
                <a:spcPct val="0"/>
              </a:spcAft>
            </a:pPr>
            <a:endParaRPr lang="en-US" altLang="zh-CN" sz="36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endParaRPr lang="en-US" altLang="zh-CN" sz="36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endParaRPr lang="en-US" altLang="zh-CN" sz="36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endParaRPr lang="en-US" altLang="zh-CN" sz="36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endParaRPr lang="zh-CN" altLang="en-US" sz="1000" b="1"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a:p>
            <a:pPr lvl="0" indent="304800" algn="ctr" eaLnBrk="0" fontAlgn="base" hangingPunct="0">
              <a:spcBef>
                <a:spcPct val="0"/>
              </a:spcBef>
              <a:spcAft>
                <a:spcPct val="0"/>
              </a:spcAft>
            </a:pPr>
            <a:r>
              <a:rPr lang="zh-CN" altLang="en-US"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大连众和永业科技发展有限公司</a:t>
            </a:r>
            <a:endPar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eaLnBrk="0" fontAlgn="base" hangingPunct="0">
              <a:spcBef>
                <a:spcPct val="0"/>
              </a:spcBef>
              <a:spcAft>
                <a:spcPct val="0"/>
              </a:spcAft>
            </a:pPr>
            <a:endParaRPr lang="en-US" altLang="zh-CN" sz="8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eaLnBrk="0" fontAlgn="base" hangingPunct="0">
              <a:spcBef>
                <a:spcPct val="0"/>
              </a:spcBef>
              <a:spcAft>
                <a:spcPct val="0"/>
              </a:spcAft>
            </a:pPr>
            <a:r>
              <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2017</a:t>
            </a:r>
            <a:r>
              <a:rPr lang="zh-CN" altLang="en-US"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30</a:t>
            </a:r>
            <a:r>
              <a:rPr lang="zh-CN" altLang="en-US"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日</a:t>
            </a:r>
            <a:endParaRPr lang="en-US" altLang="zh-CN"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a:p>
            <a:pPr lvl="0" indent="304800" algn="ctr" eaLnBrk="0" fontAlgn="base" hangingPunct="0">
              <a:spcBef>
                <a:spcPct val="0"/>
              </a:spcBef>
              <a:spcAft>
                <a:spcPct val="0"/>
              </a:spcAft>
            </a:pPr>
            <a:endParaRPr lang="zh-CN" altLang="en-US" dirty="0"/>
          </a:p>
        </p:txBody>
      </p:sp>
      <p:graphicFrame>
        <p:nvGraphicFramePr>
          <p:cNvPr id="6" name="表格 5"/>
          <p:cNvGraphicFramePr>
            <a:graphicFrameLocks noGrp="1"/>
          </p:cNvGraphicFramePr>
          <p:nvPr/>
        </p:nvGraphicFramePr>
        <p:xfrm>
          <a:off x="4694829" y="3712186"/>
          <a:ext cx="7055890" cy="1905000"/>
        </p:xfrm>
        <a:graphic>
          <a:graphicData uri="http://schemas.openxmlformats.org/drawingml/2006/table">
            <a:tbl>
              <a:tblPr/>
              <a:tblGrid>
                <a:gridCol w="432877"/>
                <a:gridCol w="779178"/>
                <a:gridCol w="995616"/>
                <a:gridCol w="958610"/>
                <a:gridCol w="1091821"/>
                <a:gridCol w="1152857"/>
                <a:gridCol w="1103835"/>
                <a:gridCol w="541096"/>
              </a:tblGrid>
              <a:tr h="477677">
                <a:tc>
                  <a:txBody>
                    <a:bodyPr/>
                    <a:lstStyle/>
                    <a:p>
                      <a:pPr algn="just">
                        <a:lnSpc>
                          <a:spcPts val="2500"/>
                        </a:lnSpc>
                        <a:spcAft>
                          <a:spcPts val="0"/>
                        </a:spcAft>
                        <a:tabLst>
                          <a:tab pos="2171700" algn="l"/>
                        </a:tabLst>
                      </a:pP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a:lnSpc>
                          <a:spcPts val="2500"/>
                        </a:lnSpc>
                        <a:spcAft>
                          <a:spcPts val="0"/>
                        </a:spcAft>
                        <a:tabLst>
                          <a:tab pos="2171700" algn="l"/>
                        </a:tabLst>
                      </a:pPr>
                      <a:r>
                        <a:rPr lang="zh-CN" sz="1050" b="1" kern="100" dirty="0">
                          <a:solidFill>
                            <a:srgbClr val="0070C0"/>
                          </a:solidFill>
                          <a:latin typeface="Arial" panose="020B0604020202020204"/>
                          <a:ea typeface="宋体" panose="02010600030101010101" pitchFamily="2" charset="-122"/>
                          <a:cs typeface="Arial" panose="020B0604020202020204"/>
                        </a:rPr>
                        <a:t>节能前耗能量</a:t>
                      </a:r>
                      <a:r>
                        <a:rPr lang="en-US" sz="1050" b="1" kern="100" dirty="0">
                          <a:solidFill>
                            <a:srgbClr val="0070C0"/>
                          </a:solidFill>
                          <a:latin typeface="Arial" panose="020B0604020202020204"/>
                          <a:ea typeface="宋体" panose="02010600030101010101" pitchFamily="2" charset="-122"/>
                          <a:cs typeface="Times New Roman" panose="02020603050405020304"/>
                        </a:rPr>
                        <a:t>(</a:t>
                      </a:r>
                      <a:r>
                        <a:rPr lang="zh-CN" sz="1050" b="1" kern="100" dirty="0">
                          <a:solidFill>
                            <a:srgbClr val="0070C0"/>
                          </a:solidFill>
                          <a:latin typeface="Arial" panose="020B0604020202020204"/>
                          <a:ea typeface="宋体" panose="02010600030101010101" pitchFamily="2" charset="-122"/>
                          <a:cs typeface="Arial" panose="020B0604020202020204"/>
                        </a:rPr>
                        <a:t>吨</a:t>
                      </a:r>
                      <a:r>
                        <a:rPr lang="en-US" sz="1050" b="1" kern="100" dirty="0">
                          <a:solidFill>
                            <a:srgbClr val="0070C0"/>
                          </a:solidFill>
                          <a:latin typeface="Arial" panose="020B0604020202020204"/>
                          <a:ea typeface="宋体" panose="02010600030101010101" pitchFamily="2" charset="-122"/>
                          <a:cs typeface="Times New Roman" panose="02020603050405020304"/>
                        </a:rPr>
                        <a:t>)</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2171700" algn="l"/>
                        </a:tabLst>
                      </a:pPr>
                      <a:r>
                        <a:rPr lang="zh-CN" sz="1050" b="1" kern="100" dirty="0">
                          <a:solidFill>
                            <a:srgbClr val="0070C0"/>
                          </a:solidFill>
                          <a:latin typeface="Arial" panose="020B0604020202020204"/>
                          <a:ea typeface="宋体" panose="02010600030101010101" pitchFamily="2" charset="-122"/>
                          <a:cs typeface="Arial" panose="020B0604020202020204"/>
                        </a:rPr>
                        <a:t>节能前耗能资金</a:t>
                      </a:r>
                      <a:r>
                        <a:rPr lang="en-US" sz="1050" b="1" kern="100" dirty="0">
                          <a:solidFill>
                            <a:srgbClr val="0070C0"/>
                          </a:solidFill>
                          <a:latin typeface="Arial" panose="020B0604020202020204"/>
                          <a:ea typeface="宋体" panose="02010600030101010101" pitchFamily="2" charset="-122"/>
                          <a:cs typeface="Times New Roman" panose="02020603050405020304"/>
                        </a:rPr>
                        <a:t>(</a:t>
                      </a:r>
                      <a:r>
                        <a:rPr lang="zh-CN" sz="1050" b="1" kern="100" dirty="0">
                          <a:solidFill>
                            <a:srgbClr val="0070C0"/>
                          </a:solidFill>
                          <a:latin typeface="Arial" panose="020B0604020202020204"/>
                          <a:ea typeface="宋体" panose="02010600030101010101" pitchFamily="2" charset="-122"/>
                          <a:cs typeface="Arial" panose="020B0604020202020204"/>
                        </a:rPr>
                        <a:t>元</a:t>
                      </a:r>
                      <a:r>
                        <a:rPr lang="en-US" sz="1050" b="1" kern="100" dirty="0">
                          <a:solidFill>
                            <a:srgbClr val="0070C0"/>
                          </a:solidFill>
                          <a:latin typeface="Arial" panose="020B0604020202020204"/>
                          <a:ea typeface="宋体" panose="02010600030101010101" pitchFamily="2" charset="-122"/>
                          <a:cs typeface="Times New Roman" panose="02020603050405020304"/>
                        </a:rPr>
                        <a:t>)</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2171700" algn="l"/>
                        </a:tabLst>
                      </a:pPr>
                      <a:r>
                        <a:rPr lang="zh-CN" sz="1050" b="1" kern="100">
                          <a:solidFill>
                            <a:srgbClr val="0070C0"/>
                          </a:solidFill>
                          <a:latin typeface="Arial" panose="020B0604020202020204"/>
                          <a:ea typeface="宋体" panose="02010600030101010101" pitchFamily="2" charset="-122"/>
                          <a:cs typeface="Arial" panose="020B0604020202020204"/>
                        </a:rPr>
                        <a:t>节能后耗能量</a:t>
                      </a:r>
                      <a:r>
                        <a:rPr lang="en-US" sz="1050" b="1" kern="100">
                          <a:solidFill>
                            <a:srgbClr val="0070C0"/>
                          </a:solidFill>
                          <a:latin typeface="Arial" panose="020B0604020202020204"/>
                          <a:ea typeface="宋体" panose="02010600030101010101" pitchFamily="2" charset="-122"/>
                          <a:cs typeface="Times New Roman" panose="02020603050405020304"/>
                        </a:rPr>
                        <a:t>(</a:t>
                      </a:r>
                      <a:r>
                        <a:rPr lang="zh-CN" sz="1400" b="1" kern="100">
                          <a:solidFill>
                            <a:srgbClr val="0070C0"/>
                          </a:solidFill>
                          <a:latin typeface="Arial" panose="020B0604020202020204"/>
                          <a:ea typeface="宋体" panose="02010600030101010101" pitchFamily="2" charset="-122"/>
                          <a:cs typeface="Arial" panose="020B0604020202020204"/>
                        </a:rPr>
                        <a:t>吨</a:t>
                      </a:r>
                      <a:r>
                        <a:rPr lang="en-US" sz="1050" b="1" kern="100">
                          <a:solidFill>
                            <a:srgbClr val="0070C0"/>
                          </a:solidFill>
                          <a:latin typeface="Arial" panose="020B0604020202020204"/>
                          <a:ea typeface="宋体" panose="02010600030101010101" pitchFamily="2" charset="-122"/>
                          <a:cs typeface="Times New Roman" panose="02020603050405020304"/>
                        </a:rPr>
                        <a:t>)</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2171700" algn="l"/>
                        </a:tabLst>
                      </a:pPr>
                      <a:r>
                        <a:rPr lang="zh-CN" sz="1050" b="1" kern="100">
                          <a:solidFill>
                            <a:srgbClr val="0070C0"/>
                          </a:solidFill>
                          <a:latin typeface="Arial" panose="020B0604020202020204"/>
                          <a:ea typeface="宋体" panose="02010600030101010101" pitchFamily="2" charset="-122"/>
                          <a:cs typeface="Arial" panose="020B0604020202020204"/>
                        </a:rPr>
                        <a:t>节能后耗能资金</a:t>
                      </a:r>
                      <a:r>
                        <a:rPr lang="en-US" sz="1050" b="1" kern="100">
                          <a:solidFill>
                            <a:srgbClr val="0070C0"/>
                          </a:solidFill>
                          <a:latin typeface="Arial" panose="020B0604020202020204"/>
                          <a:ea typeface="宋体" panose="02010600030101010101" pitchFamily="2" charset="-122"/>
                          <a:cs typeface="Times New Roman" panose="02020603050405020304"/>
                        </a:rPr>
                        <a:t>(</a:t>
                      </a:r>
                      <a:r>
                        <a:rPr lang="zh-CN" sz="1050" b="1" kern="100">
                          <a:solidFill>
                            <a:srgbClr val="0070C0"/>
                          </a:solidFill>
                          <a:latin typeface="Arial" panose="020B0604020202020204"/>
                          <a:ea typeface="宋体" panose="02010600030101010101" pitchFamily="2" charset="-122"/>
                          <a:cs typeface="Arial" panose="020B0604020202020204"/>
                        </a:rPr>
                        <a:t>元</a:t>
                      </a:r>
                      <a:r>
                        <a:rPr lang="en-US" sz="1050" b="1" kern="100">
                          <a:solidFill>
                            <a:srgbClr val="0070C0"/>
                          </a:solidFill>
                          <a:latin typeface="Arial" panose="020B0604020202020204"/>
                          <a:ea typeface="宋体" panose="02010600030101010101" pitchFamily="2" charset="-122"/>
                          <a:cs typeface="Times New Roman" panose="02020603050405020304"/>
                        </a:rPr>
                        <a:t>)</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2171700" algn="l"/>
                        </a:tabLst>
                      </a:pPr>
                      <a:r>
                        <a:rPr lang="zh-CN" sz="1050" b="1" kern="100">
                          <a:solidFill>
                            <a:srgbClr val="0070C0"/>
                          </a:solidFill>
                          <a:latin typeface="Arial" panose="020B0604020202020204"/>
                          <a:ea typeface="宋体" panose="02010600030101010101" pitchFamily="2" charset="-122"/>
                          <a:cs typeface="Arial" panose="020B0604020202020204"/>
                        </a:rPr>
                        <a:t>节约蒸汽</a:t>
                      </a:r>
                      <a:endParaRPr lang="zh-CN" sz="1050" b="1" kern="100">
                        <a:solidFill>
                          <a:srgbClr val="0070C0"/>
                        </a:solidFill>
                        <a:latin typeface="Calibri" panose="020F0502020204030204"/>
                        <a:ea typeface="宋体" panose="02010600030101010101" pitchFamily="2" charset="-122"/>
                        <a:cs typeface="Times New Roman" panose="02020603050405020304"/>
                      </a:endParaRPr>
                    </a:p>
                    <a:p>
                      <a:pPr algn="ctr">
                        <a:lnSpc>
                          <a:spcPts val="2500"/>
                        </a:lnSpc>
                        <a:spcAft>
                          <a:spcPts val="0"/>
                        </a:spcAft>
                        <a:tabLst>
                          <a:tab pos="2171700" algn="l"/>
                        </a:tabLst>
                      </a:pPr>
                      <a:r>
                        <a:rPr lang="en-US" sz="1200" b="1" kern="100">
                          <a:solidFill>
                            <a:srgbClr val="0070C0"/>
                          </a:solidFill>
                          <a:latin typeface="Arial" panose="020B0604020202020204"/>
                          <a:ea typeface="宋体" panose="02010600030101010101" pitchFamily="2" charset="-122"/>
                          <a:cs typeface="Times New Roman" panose="02020603050405020304"/>
                        </a:rPr>
                        <a:t>(</a:t>
                      </a:r>
                      <a:r>
                        <a:rPr lang="zh-CN" sz="1400" b="1" kern="100">
                          <a:solidFill>
                            <a:srgbClr val="0070C0"/>
                          </a:solidFill>
                          <a:latin typeface="Arial" panose="020B0604020202020204"/>
                          <a:ea typeface="宋体" panose="02010600030101010101" pitchFamily="2" charset="-122"/>
                          <a:cs typeface="Arial" panose="020B0604020202020204"/>
                        </a:rPr>
                        <a:t>吨</a:t>
                      </a:r>
                      <a:r>
                        <a:rPr lang="en-US" sz="1200" b="1" kern="100">
                          <a:solidFill>
                            <a:srgbClr val="0070C0"/>
                          </a:solidFill>
                          <a:latin typeface="Arial" panose="020B0604020202020204"/>
                          <a:ea typeface="宋体" panose="02010600030101010101" pitchFamily="2" charset="-122"/>
                          <a:cs typeface="Times New Roman" panose="02020603050405020304"/>
                        </a:rPr>
                        <a:t>)</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2171700" algn="l"/>
                        </a:tabLst>
                      </a:pPr>
                      <a:r>
                        <a:rPr lang="zh-CN" sz="1050" b="1" kern="100" dirty="0">
                          <a:solidFill>
                            <a:srgbClr val="0070C0"/>
                          </a:solidFill>
                          <a:latin typeface="Arial" panose="020B0604020202020204"/>
                          <a:ea typeface="宋体" panose="02010600030101010101" pitchFamily="2" charset="-122"/>
                          <a:cs typeface="Arial" panose="020B0604020202020204"/>
                        </a:rPr>
                        <a:t>节约资金</a:t>
                      </a:r>
                      <a:r>
                        <a:rPr lang="en-US" sz="1050" b="1" kern="100" dirty="0">
                          <a:solidFill>
                            <a:srgbClr val="0070C0"/>
                          </a:solidFill>
                          <a:latin typeface="Arial" panose="020B0604020202020204"/>
                          <a:ea typeface="宋体" panose="02010600030101010101" pitchFamily="2" charset="-122"/>
                          <a:cs typeface="Times New Roman" panose="02020603050405020304"/>
                        </a:rPr>
                        <a:t> (</a:t>
                      </a:r>
                      <a:r>
                        <a:rPr lang="zh-CN" sz="1050" b="1" kern="100" dirty="0">
                          <a:solidFill>
                            <a:srgbClr val="0070C0"/>
                          </a:solidFill>
                          <a:latin typeface="Arial" panose="020B0604020202020204"/>
                          <a:ea typeface="宋体" panose="02010600030101010101" pitchFamily="2" charset="-122"/>
                          <a:cs typeface="Arial" panose="020B0604020202020204"/>
                        </a:rPr>
                        <a:t>元</a:t>
                      </a:r>
                      <a:r>
                        <a:rPr lang="en-US" sz="1050" b="1" kern="100" dirty="0">
                          <a:solidFill>
                            <a:srgbClr val="0070C0"/>
                          </a:solidFill>
                          <a:latin typeface="Arial" panose="020B0604020202020204"/>
                          <a:ea typeface="宋体" panose="02010600030101010101" pitchFamily="2" charset="-122"/>
                          <a:cs typeface="Times New Roman" panose="02020603050405020304"/>
                        </a:rPr>
                        <a:t>)</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tabLst>
                          <a:tab pos="2171700" algn="l"/>
                        </a:tabLst>
                      </a:pPr>
                      <a:r>
                        <a:rPr lang="zh-CN" sz="1050" b="1" kern="100" dirty="0">
                          <a:solidFill>
                            <a:srgbClr val="0070C0"/>
                          </a:solidFill>
                          <a:latin typeface="Arial" panose="020B0604020202020204"/>
                          <a:ea typeface="宋体" panose="02010600030101010101" pitchFamily="2" charset="-122"/>
                          <a:cs typeface="Arial" panose="020B0604020202020204"/>
                        </a:rPr>
                        <a:t>节约率</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151">
                <a:tc>
                  <a:txBody>
                    <a:bodyPr/>
                    <a:lstStyle/>
                    <a:p>
                      <a:pPr algn="ctr">
                        <a:lnSpc>
                          <a:spcPts val="2500"/>
                        </a:lnSpc>
                        <a:spcAft>
                          <a:spcPts val="0"/>
                        </a:spcAft>
                        <a:tabLst>
                          <a:tab pos="2171700" algn="l"/>
                        </a:tabLst>
                      </a:pPr>
                      <a:r>
                        <a:rPr lang="zh-CN" sz="1050" b="1" kern="100" dirty="0">
                          <a:solidFill>
                            <a:srgbClr val="0070C0"/>
                          </a:solidFill>
                          <a:latin typeface="Arial" panose="020B0604020202020204"/>
                          <a:ea typeface="宋体" panose="02010600030101010101" pitchFamily="2" charset="-122"/>
                          <a:cs typeface="Arial" panose="020B0604020202020204"/>
                        </a:rPr>
                        <a:t>小时</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1.33</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293.33</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1.24216</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155.27</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0.09117</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20.06</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just">
                        <a:spcAft>
                          <a:spcPts val="0"/>
                        </a:spcAft>
                      </a:pPr>
                      <a:endParaRPr lang="en-US" sz="1050" b="1" kern="100" dirty="0">
                        <a:solidFill>
                          <a:srgbClr val="0070C0"/>
                        </a:solidFill>
                        <a:latin typeface="Arial" panose="020B0604020202020204"/>
                        <a:ea typeface="宋体" panose="02010600030101010101" pitchFamily="2" charset="-122"/>
                        <a:cs typeface="Times New Roman" panose="02020603050405020304"/>
                      </a:endParaRPr>
                    </a:p>
                    <a:p>
                      <a:pPr algn="just">
                        <a:spcAft>
                          <a:spcPts val="0"/>
                        </a:spcAft>
                      </a:pPr>
                      <a:r>
                        <a:rPr lang="zh-CN" sz="1050" b="1" kern="100" dirty="0">
                          <a:solidFill>
                            <a:srgbClr val="0070C0"/>
                          </a:solidFill>
                          <a:latin typeface="Arial" panose="020B0604020202020204"/>
                          <a:ea typeface="宋体" panose="02010600030101010101" pitchFamily="2" charset="-122"/>
                          <a:cs typeface="Arial" panose="020B0604020202020204"/>
                        </a:rPr>
                        <a:t>约</a:t>
                      </a:r>
                      <a:r>
                        <a:rPr lang="en-US" sz="1050" b="1" kern="100" dirty="0">
                          <a:solidFill>
                            <a:srgbClr val="0070C0"/>
                          </a:solidFill>
                          <a:latin typeface="Arial" panose="020B0604020202020204"/>
                          <a:ea typeface="宋体" panose="02010600030101010101" pitchFamily="2" charset="-122"/>
                          <a:cs typeface="Times New Roman" panose="02020603050405020304"/>
                        </a:rPr>
                        <a:t>6.84%</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151">
                <a:tc>
                  <a:txBody>
                    <a:bodyPr/>
                    <a:lstStyle/>
                    <a:p>
                      <a:pPr algn="ctr">
                        <a:lnSpc>
                          <a:spcPts val="2500"/>
                        </a:lnSpc>
                        <a:spcAft>
                          <a:spcPts val="0"/>
                        </a:spcAft>
                        <a:tabLst>
                          <a:tab pos="2171700" algn="l"/>
                        </a:tabLst>
                      </a:pPr>
                      <a:r>
                        <a:rPr lang="zh-CN" sz="1050" b="1" kern="100" dirty="0">
                          <a:solidFill>
                            <a:srgbClr val="0070C0"/>
                          </a:solidFill>
                          <a:latin typeface="Arial" panose="020B0604020202020204"/>
                          <a:ea typeface="宋体" panose="02010600030101010101" pitchFamily="2" charset="-122"/>
                          <a:cs typeface="Arial" panose="020B0604020202020204"/>
                        </a:rPr>
                        <a:t>天</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16</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3,520</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14.91</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1,863.24</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1.09</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240.70</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240151">
                <a:tc>
                  <a:txBody>
                    <a:bodyPr/>
                    <a:lstStyle/>
                    <a:p>
                      <a:pPr algn="ctr">
                        <a:lnSpc>
                          <a:spcPts val="2500"/>
                        </a:lnSpc>
                        <a:spcAft>
                          <a:spcPts val="0"/>
                        </a:spcAft>
                        <a:tabLst>
                          <a:tab pos="2171700" algn="l"/>
                        </a:tabLst>
                      </a:pPr>
                      <a:r>
                        <a:rPr lang="zh-CN" sz="1050" b="1" kern="100" dirty="0">
                          <a:solidFill>
                            <a:srgbClr val="0070C0"/>
                          </a:solidFill>
                          <a:latin typeface="Arial" panose="020B0604020202020204"/>
                          <a:ea typeface="宋体" panose="02010600030101010101" pitchFamily="2" charset="-122"/>
                          <a:cs typeface="Arial" panose="020B0604020202020204"/>
                        </a:rPr>
                        <a:t>月</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480</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105,600</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447.18</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55,897.20</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32.82</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7,220.93</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240151">
                <a:tc>
                  <a:txBody>
                    <a:bodyPr/>
                    <a:lstStyle/>
                    <a:p>
                      <a:pPr algn="ctr">
                        <a:lnSpc>
                          <a:spcPts val="2500"/>
                        </a:lnSpc>
                        <a:spcAft>
                          <a:spcPts val="0"/>
                        </a:spcAft>
                        <a:tabLst>
                          <a:tab pos="2171700" algn="l"/>
                        </a:tabLst>
                      </a:pPr>
                      <a:r>
                        <a:rPr lang="zh-CN" sz="1050" b="1" kern="100" dirty="0">
                          <a:solidFill>
                            <a:srgbClr val="0070C0"/>
                          </a:solidFill>
                          <a:latin typeface="Arial" panose="020B0604020202020204"/>
                          <a:ea typeface="宋体" panose="02010600030101010101" pitchFamily="2" charset="-122"/>
                          <a:cs typeface="Arial" panose="020B0604020202020204"/>
                        </a:rPr>
                        <a:t>年</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3,840</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844,800</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a:solidFill>
                            <a:srgbClr val="0070C0"/>
                          </a:solidFill>
                          <a:latin typeface="Times New Roman" panose="02020603050405020304"/>
                          <a:ea typeface="宋体" panose="02010600030101010101" pitchFamily="2" charset="-122"/>
                          <a:cs typeface="Times New Roman" panose="02020603050405020304"/>
                        </a:rPr>
                        <a:t>3,577.42</a:t>
                      </a:r>
                      <a:endParaRPr lang="zh-CN" sz="1050" b="1" kern="10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447,177.60</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262.58</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100" b="1" kern="0" dirty="0">
                          <a:solidFill>
                            <a:srgbClr val="0070C0"/>
                          </a:solidFill>
                          <a:latin typeface="Times New Roman" panose="02020603050405020304"/>
                          <a:ea typeface="宋体" panose="02010600030101010101" pitchFamily="2" charset="-122"/>
                          <a:cs typeface="Times New Roman" panose="02020603050405020304"/>
                        </a:rPr>
                        <a:t>57,767.42</a:t>
                      </a:r>
                      <a:endParaRPr lang="zh-CN" sz="1050" b="1" kern="100" dirty="0">
                        <a:solidFill>
                          <a:srgbClr val="0070C0"/>
                        </a:solidFill>
                        <a:latin typeface="Calibri" panose="020F05020202040302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bl>
          </a:graphicData>
        </a:graphic>
      </p:graphicFrame>
      <p:sp>
        <p:nvSpPr>
          <p:cNvPr id="23559" name="Rectangle 7"/>
          <p:cNvSpPr>
            <a:spLocks noChangeArrowheads="1"/>
          </p:cNvSpPr>
          <p:nvPr/>
        </p:nvSpPr>
        <p:spPr bwMode="auto">
          <a:xfrm>
            <a:off x="4353637" y="658196"/>
            <a:ext cx="7328846" cy="32624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05130" algn="l" defTabSz="914400" rtl="0" eaLnBrk="1" fontAlgn="base" latinLnBrk="0" hangingPunct="1">
              <a:lnSpc>
                <a:spcPct val="100000"/>
              </a:lnSpc>
              <a:spcBef>
                <a:spcPct val="0"/>
              </a:spcBef>
              <a:spcAft>
                <a:spcPct val="0"/>
              </a:spcAft>
              <a:buClrTx/>
              <a:buSzTx/>
              <a:buFontTx/>
              <a:buNone/>
            </a:pPr>
            <a:r>
              <a:rPr kumimoji="0" lang="zh-CN"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rPr>
              <a:t>一、公司介绍</a:t>
            </a:r>
            <a:endParaRPr kumimoji="0" lang="zh-CN" sz="1400" b="0"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405130" algn="l" defTabSz="914400" rtl="0" eaLnBrk="0" fontAlgn="base" latinLnBrk="0" hangingPunct="0">
              <a:lnSpc>
                <a:spcPct val="100000"/>
              </a:lnSpc>
              <a:spcBef>
                <a:spcPct val="0"/>
              </a:spcBef>
              <a:spcAft>
                <a:spcPct val="0"/>
              </a:spcAft>
              <a:buClrTx/>
              <a:buSzTx/>
              <a:buFontTx/>
              <a:buNone/>
            </a:pPr>
            <a:r>
              <a:rPr kumimoji="0" 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二、企业耗能诊断：</a:t>
            </a:r>
            <a:endParaRPr kumimoji="0" lang="zh-CN" sz="1400" b="0"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405130" algn="l" defTabSz="914400" rtl="0" eaLnBrk="0" fontAlgn="base" latinLnBrk="0" hangingPunct="0">
              <a:lnSpc>
                <a:spcPct val="100000"/>
              </a:lnSpc>
              <a:spcBef>
                <a:spcPct val="0"/>
              </a:spcBef>
              <a:spcAft>
                <a:spcPct val="0"/>
              </a:spcAft>
              <a:buClrTx/>
              <a:buSzTx/>
            </a:pP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（一）、对贵公司热能源损耗概述：</a:t>
            </a:r>
            <a:endParaRPr kumimoji="0" lang="zh-CN" altLang="en-US" sz="1000" b="0"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405130" algn="l" defTabSz="914400" rtl="0" eaLnBrk="0" fontAlgn="base" latinLnBrk="0" hangingPunct="0">
              <a:lnSpc>
                <a:spcPct val="100000"/>
              </a:lnSpc>
              <a:spcBef>
                <a:spcPct val="0"/>
              </a:spcBef>
              <a:spcAft>
                <a:spcPct val="0"/>
              </a:spcAft>
              <a:buClrTx/>
              <a:buSzTx/>
              <a:buFontTx/>
              <a:buNone/>
            </a:pPr>
            <a:r>
              <a:rPr kumimoji="0" lang="zh-CN" altLang="en-US" sz="1400" b="0"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rPr>
              <a:t>企业供热设备现状及现场照片</a:t>
            </a:r>
            <a:endParaRPr kumimoji="0" lang="en-US" altLang="zh-CN" sz="1400" b="0"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indent="405130" eaLnBrk="0" fontAlgn="base" hangingPunct="0">
              <a:spcBef>
                <a:spcPct val="0"/>
              </a:spcBef>
              <a:spcAft>
                <a:spcPct val="0"/>
              </a:spcAft>
            </a:pPr>
            <a:r>
              <a:rPr lang="zh-CN" altLang="zh-CN" sz="1400" b="1" dirty="0" smtClean="0">
                <a:solidFill>
                  <a:srgbClr val="0070C0"/>
                </a:solidFill>
              </a:rPr>
              <a:t>（二）、节能优化方案</a:t>
            </a:r>
            <a:endParaRPr lang="en-US" altLang="zh-CN" sz="1400" b="1" dirty="0" smtClean="0">
              <a:solidFill>
                <a:srgbClr val="0070C0"/>
              </a:solidFill>
            </a:endParaRPr>
          </a:p>
          <a:p>
            <a:pPr lvl="0" indent="405130" eaLnBrk="0" fontAlgn="base" hangingPunct="0">
              <a:spcBef>
                <a:spcPct val="0"/>
              </a:spcBef>
              <a:spcAft>
                <a:spcPct val="0"/>
              </a:spcAft>
            </a:pPr>
            <a:r>
              <a:rPr lang="zh-CN" altLang="zh-CN" sz="1400" dirty="0" smtClean="0">
                <a:solidFill>
                  <a:srgbClr val="0070C0"/>
                </a:solidFill>
                <a:latin typeface="Calibri" panose="020F0502020204030204" charset="0"/>
                <a:ea typeface="宋体" panose="02010600030101010101" pitchFamily="2" charset="-122"/>
                <a:cs typeface="Times New Roman" panose="02020603050405020304" pitchFamily="18" charset="0"/>
              </a:rPr>
              <a:t>根据对贵公司能耗情况的诊断，可通过我公司的节能新材料和节能技术进一步优化贵公司的热能输送设备设施，降低热能损失，提高热能效率，增加直接收益。</a:t>
            </a:r>
            <a:endParaRPr lang="zh-CN" altLang="zh-CN" sz="1000" dirty="0" smtClean="0">
              <a:solidFill>
                <a:srgbClr val="0070C0"/>
              </a:solidFill>
              <a:latin typeface="Arial" panose="020B0604020202020204" pitchFamily="34" charset="0"/>
              <a:ea typeface="宋体" panose="02010600030101010101" pitchFamily="2" charset="-122"/>
              <a:cs typeface="宋体" panose="02010600030101010101" pitchFamily="2" charset="-122"/>
            </a:endParaRPr>
          </a:p>
          <a:p>
            <a:pPr lvl="0" indent="405130" eaLnBrk="0" fontAlgn="base" hangingPunct="0">
              <a:spcBef>
                <a:spcPct val="0"/>
              </a:spcBef>
              <a:spcAft>
                <a:spcPct val="0"/>
              </a:spcAft>
            </a:pPr>
            <a:r>
              <a:rPr lang="zh-CN" altLang="zh-CN" sz="1400" b="1" dirty="0" smtClean="0">
                <a:solidFill>
                  <a:srgbClr val="0070C0"/>
                </a:solidFill>
              </a:rPr>
              <a:t>三、热量损失计算公式说明</a:t>
            </a:r>
            <a:r>
              <a:rPr lang="en-US" altLang="zh-CN" sz="1400" dirty="0" smtClean="0">
                <a:solidFill>
                  <a:srgbClr val="0070C0"/>
                </a:solidFill>
                <a:latin typeface="Calibri" panose="020F0502020204030204" charset="0"/>
                <a:ea typeface="宋体" panose="02010600030101010101" pitchFamily="2" charset="-122"/>
                <a:cs typeface="Times New Roman" panose="02020603050405020304" pitchFamily="18" charset="0"/>
              </a:rPr>
              <a:t>Q=S*α(t2-t1)</a:t>
            </a:r>
            <a:endParaRPr lang="en-US" altLang="zh-CN" sz="1000" dirty="0" smtClean="0">
              <a:solidFill>
                <a:srgbClr val="0070C0"/>
              </a:solidFill>
              <a:latin typeface="Arial" panose="020B0604020202020204" pitchFamily="34" charset="0"/>
              <a:ea typeface="宋体" panose="02010600030101010101" pitchFamily="2" charset="-122"/>
              <a:cs typeface="宋体" panose="02010600030101010101" pitchFamily="2" charset="-122"/>
            </a:endParaRPr>
          </a:p>
          <a:p>
            <a:pPr indent="405130" eaLnBrk="0" fontAlgn="base" hangingPunct="0">
              <a:spcBef>
                <a:spcPct val="0"/>
              </a:spcBef>
              <a:spcAft>
                <a:spcPct val="0"/>
              </a:spcAft>
            </a:pPr>
            <a:r>
              <a:rPr lang="zh-CN" altLang="zh-CN" sz="1400" b="1" dirty="0" smtClean="0">
                <a:solidFill>
                  <a:srgbClr val="0070C0"/>
                </a:solidFill>
              </a:rPr>
              <a:t>四、节能效益分析</a:t>
            </a:r>
            <a:endParaRPr lang="zh-CN" altLang="zh-CN" sz="1400" b="1" dirty="0" smtClean="0">
              <a:solidFill>
                <a:srgbClr val="0070C0"/>
              </a:solidFill>
            </a:endParaRPr>
          </a:p>
          <a:p>
            <a:pPr indent="405130" eaLnBrk="0" fontAlgn="base" hangingPunct="0">
              <a:spcBef>
                <a:spcPct val="0"/>
              </a:spcBef>
              <a:spcAft>
                <a:spcPct val="0"/>
              </a:spcAft>
            </a:pPr>
            <a:r>
              <a:rPr lang="zh-CN" altLang="zh-CN" sz="1400" b="1" dirty="0" smtClean="0">
                <a:solidFill>
                  <a:srgbClr val="0070C0"/>
                </a:solidFill>
              </a:rPr>
              <a:t>（一）蒸汽设备目前散热损失分析：</a:t>
            </a:r>
            <a:endParaRPr lang="zh-CN" altLang="zh-CN" sz="1400" dirty="0" smtClean="0">
              <a:solidFill>
                <a:srgbClr val="0070C0"/>
              </a:solidFill>
            </a:endParaRPr>
          </a:p>
          <a:p>
            <a:pPr lvl="0" indent="405130" eaLnBrk="0" fontAlgn="base" hangingPunct="0">
              <a:spcBef>
                <a:spcPct val="0"/>
              </a:spcBef>
              <a:spcAft>
                <a:spcPct val="0"/>
              </a:spcAft>
            </a:pPr>
            <a:r>
              <a:rPr lang="en-US" altLang="zh-CN" sz="1400" b="1" dirty="0" smtClean="0">
                <a:solidFill>
                  <a:srgbClr val="0070C0"/>
                </a:solidFill>
              </a:rPr>
              <a:t>1</a:t>
            </a:r>
            <a:r>
              <a:rPr lang="zh-CN" altLang="zh-CN" sz="1400" b="1" dirty="0" smtClean="0">
                <a:solidFill>
                  <a:srgbClr val="0070C0"/>
                </a:solidFill>
              </a:rPr>
              <a:t>、</a:t>
            </a:r>
            <a:r>
              <a:rPr lang="zh-CN" altLang="en-US" sz="1400" dirty="0" smtClean="0">
                <a:solidFill>
                  <a:srgbClr val="0070C0"/>
                </a:solidFill>
                <a:latin typeface="Calibri" panose="020F0502020204030204" charset="0"/>
                <a:ea typeface="宋体" panose="02010600030101010101" pitchFamily="2" charset="-122"/>
                <a:cs typeface="Times New Roman" panose="02020603050405020304" pitchFamily="18" charset="0"/>
              </a:rPr>
              <a:t>经测量计算第一步实施节能优化</a:t>
            </a:r>
            <a:r>
              <a:rPr lang="zh-CN" altLang="en-US" sz="1400" dirty="0" smtClean="0">
                <a:solidFill>
                  <a:srgbClr val="0070C0"/>
                </a:solidFill>
                <a:latin typeface="Calibri" panose="020F0502020204030204" charset="0"/>
                <a:ea typeface="宋体" panose="02010600030101010101" pitchFamily="2" charset="-122"/>
                <a:cs typeface="宋体" panose="02010600030101010101" pitchFamily="2" charset="-122"/>
              </a:rPr>
              <a:t>总散热面积：</a:t>
            </a:r>
            <a:r>
              <a:rPr lang="en-US" altLang="zh-CN" sz="1400" dirty="0" smtClean="0">
                <a:solidFill>
                  <a:srgbClr val="0070C0"/>
                </a:solidFill>
                <a:latin typeface="Calibri" panose="020F0502020204030204" charset="0"/>
                <a:ea typeface="宋体" panose="02010600030101010101" pitchFamily="2" charset="-122"/>
                <a:cs typeface="宋体" panose="02010600030101010101" pitchFamily="2" charset="-122"/>
              </a:rPr>
              <a:t>***</a:t>
            </a:r>
            <a:r>
              <a:rPr lang="en-US" altLang="zh-CN" sz="1400" dirty="0" smtClean="0">
                <a:solidFill>
                  <a:srgbClr val="0070C0"/>
                </a:solidFill>
                <a:latin typeface="Calibri" panose="020F0502020204030204" charset="0"/>
                <a:ea typeface="宋体" panose="02010600030101010101" pitchFamily="2" charset="-122"/>
                <a:cs typeface="Times New Roman" panose="02020603050405020304" pitchFamily="18" charset="0"/>
              </a:rPr>
              <a:t>㎡</a:t>
            </a:r>
            <a:r>
              <a:rPr lang="zh-CN" altLang="en-US" sz="1400" dirty="0" smtClean="0">
                <a:solidFill>
                  <a:srgbClr val="0070C0"/>
                </a:solidFill>
                <a:latin typeface="Calibri" panose="020F0502020204030204" charset="0"/>
                <a:ea typeface="宋体" panose="02010600030101010101" pitchFamily="2" charset="-122"/>
                <a:cs typeface="宋体" panose="02010600030101010101" pitchFamily="2" charset="-122"/>
              </a:rPr>
              <a:t>，平均按</a:t>
            </a:r>
            <a:r>
              <a:rPr lang="en-US" altLang="zh-CN" sz="1400" dirty="0" smtClean="0">
                <a:solidFill>
                  <a:srgbClr val="0070C0"/>
                </a:solidFill>
                <a:latin typeface="Calibri" panose="020F0502020204030204" charset="0"/>
                <a:ea typeface="宋体" panose="02010600030101010101" pitchFamily="2" charset="-122"/>
                <a:cs typeface="Times New Roman" panose="02020603050405020304" pitchFamily="18" charset="0"/>
              </a:rPr>
              <a:t>***</a:t>
            </a:r>
            <a:r>
              <a:rPr lang="en-US" altLang="zh-CN" sz="1400" dirty="0" smtClean="0">
                <a:solidFill>
                  <a:srgbClr val="0070C0"/>
                </a:solidFill>
                <a:latin typeface="Calibri" panose="020F0502020204030204" charset="0"/>
                <a:ea typeface="宋体" panose="02010600030101010101" pitchFamily="2" charset="-122"/>
                <a:cs typeface="宋体" panose="02010600030101010101" pitchFamily="2" charset="-122"/>
              </a:rPr>
              <a:t>℃</a:t>
            </a:r>
            <a:r>
              <a:rPr lang="zh-CN" altLang="en-US" sz="1400" dirty="0" smtClean="0">
                <a:solidFill>
                  <a:srgbClr val="0070C0"/>
                </a:solidFill>
                <a:latin typeface="Calibri" panose="020F0502020204030204" charset="0"/>
                <a:ea typeface="宋体" panose="02010600030101010101" pitchFamily="2" charset="-122"/>
                <a:cs typeface="Times New Roman" panose="02020603050405020304" pitchFamily="18" charset="0"/>
              </a:rPr>
              <a:t>计算。</a:t>
            </a:r>
            <a:endParaRPr lang="en-US" altLang="zh-CN" sz="1400" b="1" dirty="0" smtClean="0">
              <a:solidFill>
                <a:srgbClr val="0070C0"/>
              </a:solidFill>
            </a:endParaRPr>
          </a:p>
          <a:p>
            <a:pPr lvl="0" indent="405130" eaLnBrk="0" fontAlgn="base" hangingPunct="0">
              <a:spcBef>
                <a:spcPct val="0"/>
              </a:spcBef>
              <a:spcAft>
                <a:spcPct val="0"/>
              </a:spcAft>
            </a:pPr>
            <a:r>
              <a:rPr lang="en-US" altLang="zh-CN" sz="1400" b="1" dirty="0" smtClean="0">
                <a:solidFill>
                  <a:srgbClr val="0070C0"/>
                </a:solidFill>
              </a:rPr>
              <a:t>2</a:t>
            </a:r>
            <a:r>
              <a:rPr lang="zh-CN" altLang="zh-CN" sz="1400" b="1" dirty="0" smtClean="0">
                <a:solidFill>
                  <a:srgbClr val="0070C0"/>
                </a:solidFill>
              </a:rPr>
              <a:t>、节能前后设备、管道总热量损失</a:t>
            </a:r>
            <a:endParaRPr lang="en-US" altLang="zh-CN" sz="1400" b="1" dirty="0" smtClean="0">
              <a:solidFill>
                <a:srgbClr val="0070C0"/>
              </a:solidFill>
            </a:endParaRPr>
          </a:p>
          <a:p>
            <a:pPr lvl="0" indent="405130" eaLnBrk="0" fontAlgn="base" hangingPunct="0">
              <a:spcBef>
                <a:spcPct val="0"/>
              </a:spcBef>
              <a:spcAft>
                <a:spcPct val="0"/>
              </a:spcAft>
            </a:pPr>
            <a:r>
              <a:rPr lang="en-US" altLang="zh-CN" sz="1400" b="1" dirty="0" smtClean="0">
                <a:solidFill>
                  <a:srgbClr val="0070C0"/>
                </a:solidFill>
                <a:latin typeface="Calibri" panose="020F0502020204030204" charset="0"/>
                <a:ea typeface="Helvetica"/>
                <a:cs typeface="Times New Roman" panose="02020603050405020304" pitchFamily="18" charset="0"/>
              </a:rPr>
              <a:t>1</a:t>
            </a:r>
            <a:r>
              <a:rPr lang="zh-CN" altLang="en-US" sz="1400" b="1" dirty="0" smtClean="0">
                <a:solidFill>
                  <a:srgbClr val="0070C0"/>
                </a:solidFill>
                <a:latin typeface="Helvetica"/>
                <a:ea typeface="宋体" panose="02010600030101010101" pitchFamily="2" charset="-122"/>
                <a:cs typeface="Times New Roman" panose="02020603050405020304" pitchFamily="18" charset="0"/>
              </a:rPr>
              <a:t>）节能前总热量损失计算</a:t>
            </a:r>
            <a:r>
              <a:rPr lang="en-US" altLang="zh-CN" sz="1400" b="1" dirty="0" smtClean="0">
                <a:solidFill>
                  <a:srgbClr val="0070C0"/>
                </a:solidFill>
                <a:latin typeface="Calibri" panose="020F0502020204030204" charset="0"/>
                <a:ea typeface="Helvetica"/>
                <a:cs typeface="Times New Roman" panose="02020603050405020304" pitchFamily="18" charset="0"/>
              </a:rPr>
              <a:t>:</a:t>
            </a:r>
            <a:endParaRPr lang="en-US" altLang="zh-CN" sz="1000" dirty="0" smtClean="0">
              <a:solidFill>
                <a:srgbClr val="0070C0"/>
              </a:solidFill>
              <a:latin typeface="Arial" panose="020B0604020202020204" pitchFamily="34" charset="0"/>
              <a:ea typeface="宋体" panose="02010600030101010101" pitchFamily="2" charset="-122"/>
              <a:cs typeface="宋体" panose="02010600030101010101" pitchFamily="2" charset="-122"/>
            </a:endParaRPr>
          </a:p>
          <a:p>
            <a:pPr lvl="0" indent="405130" eaLnBrk="0" fontAlgn="base" hangingPunct="0">
              <a:spcBef>
                <a:spcPct val="0"/>
              </a:spcBef>
              <a:spcAft>
                <a:spcPct val="0"/>
              </a:spcAft>
            </a:pPr>
            <a:r>
              <a:rPr lang="en-US" altLang="zh-CN" sz="1400" b="1" dirty="0" smtClean="0">
                <a:solidFill>
                  <a:srgbClr val="0070C0"/>
                </a:solidFill>
                <a:latin typeface="Calibri" panose="020F0502020204030204" charset="0"/>
                <a:ea typeface="Helvetica"/>
                <a:cs typeface="Times New Roman" panose="02020603050405020304" pitchFamily="18" charset="0"/>
              </a:rPr>
              <a:t>2</a:t>
            </a:r>
            <a:r>
              <a:rPr lang="zh-CN" altLang="en-US" sz="1400" b="1" dirty="0" smtClean="0">
                <a:solidFill>
                  <a:srgbClr val="0070C0"/>
                </a:solidFill>
                <a:latin typeface="Helvetica"/>
                <a:ea typeface="宋体" panose="02010600030101010101" pitchFamily="2" charset="-122"/>
                <a:cs typeface="Times New Roman" panose="02020603050405020304" pitchFamily="18" charset="0"/>
              </a:rPr>
              <a:t>）、节能优化后总热量损失计算</a:t>
            </a:r>
            <a:r>
              <a:rPr lang="en-US" altLang="zh-CN" sz="1400" b="1" dirty="0" smtClean="0">
                <a:solidFill>
                  <a:srgbClr val="0070C0"/>
                </a:solidFill>
                <a:latin typeface="Calibri" panose="020F0502020204030204" charset="0"/>
                <a:ea typeface="Helvetica"/>
                <a:cs typeface="Times New Roman" panose="02020603050405020304" pitchFamily="18" charset="0"/>
              </a:rPr>
              <a:t>:</a:t>
            </a:r>
            <a:endParaRPr lang="en-US" altLang="zh-CN" sz="1400" b="1" dirty="0" smtClean="0">
              <a:solidFill>
                <a:srgbClr val="0070C0"/>
              </a:solidFill>
              <a:latin typeface="Calibri" panose="020F0502020204030204" charset="0"/>
              <a:ea typeface="Helvetica"/>
              <a:cs typeface="Times New Roman" panose="02020603050405020304" pitchFamily="18" charset="0"/>
            </a:endParaRPr>
          </a:p>
          <a:p>
            <a:pPr lvl="0" indent="405130" eaLnBrk="0" fontAlgn="base" hangingPunct="0">
              <a:spcBef>
                <a:spcPct val="0"/>
              </a:spcBef>
              <a:spcAft>
                <a:spcPct val="0"/>
              </a:spcAft>
            </a:pPr>
            <a:endParaRPr lang="en-US" altLang="zh-CN" sz="1000" dirty="0" smtClean="0">
              <a:latin typeface="Arial" panose="020B0604020202020204" pitchFamily="34" charset="0"/>
              <a:ea typeface="宋体" panose="02010600030101010101" pitchFamily="2" charset="-122"/>
              <a:cs typeface="宋体" panose="02010600030101010101" pitchFamily="2" charset="-122"/>
            </a:endParaRPr>
          </a:p>
        </p:txBody>
      </p:sp>
      <p:sp>
        <p:nvSpPr>
          <p:cNvPr id="23560" name="Rectangle 8"/>
          <p:cNvSpPr>
            <a:spLocks noChangeArrowheads="1"/>
          </p:cNvSpPr>
          <p:nvPr/>
        </p:nvSpPr>
        <p:spPr bwMode="auto">
          <a:xfrm>
            <a:off x="0" y="4429125"/>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3561" name="Rectangle 9"/>
          <p:cNvSpPr>
            <a:spLocks noChangeArrowheads="1"/>
          </p:cNvSpPr>
          <p:nvPr/>
        </p:nvSpPr>
        <p:spPr bwMode="auto">
          <a:xfrm>
            <a:off x="0" y="8429625"/>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 name="矩形 9"/>
          <p:cNvSpPr/>
          <p:nvPr/>
        </p:nvSpPr>
        <p:spPr>
          <a:xfrm>
            <a:off x="4371834" y="5653925"/>
            <a:ext cx="6096000" cy="954107"/>
          </a:xfrm>
          <a:prstGeom prst="rect">
            <a:avLst/>
          </a:prstGeom>
        </p:spPr>
        <p:txBody>
          <a:bodyPr>
            <a:spAutoFit/>
          </a:bodyPr>
          <a:lstStyle/>
          <a:p>
            <a:pPr indent="405130" eaLnBrk="0" fontAlgn="base" hangingPunct="0">
              <a:spcBef>
                <a:spcPct val="0"/>
              </a:spcBef>
              <a:spcAft>
                <a:spcPct val="0"/>
              </a:spcAft>
            </a:pPr>
            <a:r>
              <a:rPr lang="zh-CN" altLang="zh-CN" sz="1400" b="1" dirty="0" smtClean="0">
                <a:solidFill>
                  <a:srgbClr val="0070C0"/>
                </a:solidFill>
              </a:rPr>
              <a:t>（二）、节能效益分析</a:t>
            </a:r>
            <a:endParaRPr lang="en-US" altLang="zh-CN" sz="1400" b="1" dirty="0" smtClean="0">
              <a:solidFill>
                <a:srgbClr val="0070C0"/>
              </a:solidFill>
            </a:endParaRPr>
          </a:p>
          <a:p>
            <a:pPr lvl="0" indent="405130" eaLnBrk="0" fontAlgn="base" hangingPunct="0">
              <a:spcBef>
                <a:spcPct val="0"/>
              </a:spcBef>
              <a:spcAft>
                <a:spcPct val="0"/>
              </a:spcAft>
            </a:pPr>
            <a:r>
              <a:rPr lang="en-US" altLang="zh-CN" sz="1400" dirty="0" smtClean="0">
                <a:solidFill>
                  <a:srgbClr val="0070C0"/>
                </a:solidFill>
                <a:latin typeface="Calibri" panose="020F0502020204030204" charset="0"/>
                <a:ea typeface="Helvetica"/>
                <a:cs typeface="Times New Roman" panose="02020603050405020304" pitchFamily="18" charset="0"/>
              </a:rPr>
              <a:t>1</a:t>
            </a:r>
            <a:r>
              <a:rPr lang="zh-CN" altLang="en-US" sz="1400" dirty="0" smtClean="0">
                <a:solidFill>
                  <a:srgbClr val="0070C0"/>
                </a:solidFill>
                <a:latin typeface="Helvetica"/>
                <a:ea typeface="宋体" panose="02010600030101010101" pitchFamily="2" charset="-122"/>
                <a:cs typeface="Times New Roman" panose="02020603050405020304" pitchFamily="18" charset="0"/>
              </a:rPr>
              <a:t>）、能源成本</a:t>
            </a:r>
            <a:r>
              <a:rPr lang="zh-CN" altLang="en-US" sz="1400" dirty="0" smtClean="0">
                <a:solidFill>
                  <a:srgbClr val="0070C0"/>
                </a:solidFill>
                <a:latin typeface="Arial" panose="020B0604020202020204" pitchFamily="34" charset="0"/>
                <a:ea typeface="宋体" panose="02010600030101010101" pitchFamily="2" charset="-122"/>
                <a:cs typeface="Arial" panose="020B0604020202020204" pitchFamily="34" charset="0"/>
              </a:rPr>
              <a:t>节省计算：</a:t>
            </a:r>
            <a:r>
              <a:rPr lang="zh-CN" altLang="en-US" sz="1400" b="1" u="sng" dirty="0" smtClean="0">
                <a:solidFill>
                  <a:srgbClr val="0070C0"/>
                </a:solidFill>
                <a:latin typeface="Arial" panose="020B0604020202020204" pitchFamily="34" charset="0"/>
                <a:ea typeface="宋体" panose="02010600030101010101" pitchFamily="2" charset="-122"/>
                <a:cs typeface="Arial" panose="020B0604020202020204" pitchFamily="34" charset="0"/>
              </a:rPr>
              <a:t>每年节省</a:t>
            </a:r>
            <a:r>
              <a:rPr lang="en-US" altLang="zh-CN" sz="1400" b="1" u="sng" dirty="0" smtClean="0">
                <a:solidFill>
                  <a:srgbClr val="0070C0"/>
                </a:solidFill>
                <a:latin typeface="Arial" panose="020B0604020202020204" pitchFamily="34" charset="0"/>
                <a:ea typeface="宋体" panose="02010600030101010101" pitchFamily="2" charset="-122"/>
                <a:cs typeface="Arial" panose="020B0604020202020204" pitchFamily="34" charset="0"/>
              </a:rPr>
              <a:t>262.58</a:t>
            </a:r>
            <a:r>
              <a:rPr lang="zh-CN" altLang="en-US" sz="1400" b="1" u="sng" dirty="0" smtClean="0">
                <a:solidFill>
                  <a:srgbClr val="0070C0"/>
                </a:solidFill>
                <a:latin typeface="Arial" panose="020B0604020202020204" pitchFamily="34" charset="0"/>
                <a:ea typeface="宋体" panose="02010600030101010101" pitchFamily="2" charset="-122"/>
                <a:cs typeface="Arial" panose="020B0604020202020204" pitchFamily="34" charset="0"/>
              </a:rPr>
              <a:t>吨</a:t>
            </a:r>
            <a:r>
              <a:rPr lang="zh-CN" altLang="en-US" sz="1400" b="1" dirty="0" smtClean="0">
                <a:solidFill>
                  <a:srgbClr val="0070C0"/>
                </a:solidFill>
                <a:latin typeface="Arial" panose="020B0604020202020204" pitchFamily="34" charset="0"/>
                <a:ea typeface="宋体" panose="02010600030101010101" pitchFamily="2" charset="-122"/>
                <a:cs typeface="Arial" panose="020B0604020202020204" pitchFamily="34" charset="0"/>
              </a:rPr>
              <a:t>；</a:t>
            </a:r>
            <a:endParaRPr lang="zh-CN" altLang="en-US" sz="1400" dirty="0" smtClean="0">
              <a:solidFill>
                <a:srgbClr val="0070C0"/>
              </a:solidFill>
              <a:latin typeface="Arial" panose="020B0604020202020204" pitchFamily="34" charset="0"/>
              <a:ea typeface="宋体" panose="02010600030101010101" pitchFamily="2" charset="-122"/>
              <a:cs typeface="宋体" panose="02010600030101010101" pitchFamily="2" charset="-122"/>
            </a:endParaRPr>
          </a:p>
          <a:p>
            <a:pPr lvl="0" indent="405130" eaLnBrk="0" fontAlgn="base" hangingPunct="0">
              <a:spcBef>
                <a:spcPct val="0"/>
              </a:spcBef>
              <a:spcAft>
                <a:spcPct val="0"/>
              </a:spcAft>
            </a:pPr>
            <a:r>
              <a:rPr lang="en-US" altLang="zh-CN" sz="1400" dirty="0" smtClean="0">
                <a:solidFill>
                  <a:srgbClr val="0070C0"/>
                </a:solidFill>
                <a:latin typeface="Arial" panose="020B0604020202020204" pitchFamily="34" charset="0"/>
                <a:ea typeface="宋体" panose="02010600030101010101" pitchFamily="2" charset="-122"/>
                <a:cs typeface="Arial" panose="020B0604020202020204" pitchFamily="34" charset="0"/>
              </a:rPr>
              <a:t>2</a:t>
            </a:r>
            <a:r>
              <a:rPr lang="zh-CN" altLang="en-US" sz="1400" dirty="0" smtClean="0">
                <a:solidFill>
                  <a:srgbClr val="0070C0"/>
                </a:solidFill>
                <a:latin typeface="Arial" panose="020B0604020202020204" pitchFamily="34" charset="0"/>
                <a:ea typeface="宋体" panose="02010600030101010101" pitchFamily="2" charset="-122"/>
                <a:cs typeface="Arial" panose="020B0604020202020204" pitchFamily="34" charset="0"/>
              </a:rPr>
              <a:t>）、节省资金：</a:t>
            </a:r>
            <a:r>
              <a:rPr lang="en-US" altLang="zh-CN" sz="1400" b="1" u="sng" dirty="0" smtClean="0">
                <a:solidFill>
                  <a:srgbClr val="0070C0"/>
                </a:solidFill>
                <a:latin typeface="Arial" panose="020B0604020202020204" pitchFamily="34" charset="0"/>
                <a:ea typeface="宋体" panose="02010600030101010101" pitchFamily="2" charset="-122"/>
                <a:cs typeface="Arial" panose="020B0604020202020204" pitchFamily="34" charset="0"/>
              </a:rPr>
              <a:t>5.78</a:t>
            </a:r>
            <a:r>
              <a:rPr lang="zh-CN" altLang="en-US" sz="1400" b="1" u="sng" dirty="0" smtClean="0">
                <a:solidFill>
                  <a:srgbClr val="0070C0"/>
                </a:solidFill>
                <a:latin typeface="Arial" panose="020B0604020202020204" pitchFamily="34" charset="0"/>
                <a:ea typeface="宋体" panose="02010600030101010101" pitchFamily="2" charset="-122"/>
                <a:cs typeface="Arial" panose="020B0604020202020204" pitchFamily="34" charset="0"/>
              </a:rPr>
              <a:t>万元。</a:t>
            </a:r>
            <a:endParaRPr lang="zh-CN" altLang="en-US" sz="1400" dirty="0" smtClean="0">
              <a:solidFill>
                <a:srgbClr val="0070C0"/>
              </a:solidFill>
              <a:latin typeface="Arial" panose="020B0604020202020204" pitchFamily="34" charset="0"/>
              <a:ea typeface="宋体" panose="02010600030101010101" pitchFamily="2" charset="-122"/>
              <a:cs typeface="宋体" panose="02010600030101010101" pitchFamily="2" charset="-122"/>
            </a:endParaRPr>
          </a:p>
          <a:p>
            <a:pPr indent="405130" eaLnBrk="0" fontAlgn="base" hangingPunct="0">
              <a:spcBef>
                <a:spcPct val="0"/>
              </a:spcBef>
              <a:spcAft>
                <a:spcPct val="0"/>
              </a:spcAft>
            </a:pPr>
            <a:r>
              <a:rPr lang="zh-CN" altLang="zh-CN" sz="1400" b="1" dirty="0" smtClean="0">
                <a:solidFill>
                  <a:srgbClr val="0070C0"/>
                </a:solidFill>
              </a:rPr>
              <a:t>五、应用实例</a:t>
            </a:r>
            <a:endParaRPr lang="zh-CN" altLang="zh-CN" sz="1400" dirty="0" smtClean="0">
              <a:solidFill>
                <a:srgbClr val="0070C0"/>
              </a:solidFill>
            </a:endParaRPr>
          </a:p>
        </p:txBody>
      </p:sp>
      <p:sp>
        <p:nvSpPr>
          <p:cNvPr id="11"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4" name="文本框 5"/>
          <p:cNvSpPr txBox="1"/>
          <p:nvPr/>
        </p:nvSpPr>
        <p:spPr>
          <a:xfrm>
            <a:off x="8726916" y="54592"/>
            <a:ext cx="276479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相关应用资料</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026" name="Rectangle 2"/>
          <p:cNvSpPr>
            <a:spLocks noChangeArrowheads="1"/>
          </p:cNvSpPr>
          <p:nvPr/>
        </p:nvSpPr>
        <p:spPr bwMode="auto">
          <a:xfrm>
            <a:off x="313900" y="802777"/>
            <a:ext cx="11464118" cy="5863144"/>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无机绝热复合乳膏</a:t>
            </a:r>
            <a:r>
              <a:rPr kumimoji="0" lang="zh-CN"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施工工艺</a:t>
            </a:r>
            <a:endParaRPr kumimoji="0" lang="zh-CN"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r>
              <a:rPr kumimoji="0" 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设备表面有传统保温材料的先拆除原有保温材料；</a:t>
            </a:r>
            <a:endParaRPr kumimoji="0" lang="zh-CN"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2</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r>
              <a:rPr kumimoji="0" 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清洁设备表面使之达到施工要求（表面无污渍）；</a:t>
            </a:r>
            <a:endParaRPr kumimoji="0" lang="zh-CN"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3</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r>
              <a:rPr kumimoji="0" 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用容器先将高温胶兑水调匀（高温胶</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2</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5</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4</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、将棉毡按设备表面尺寸裁剪好待用；</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5</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、设备表面温度要达到</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100℃</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以上（需要厂方协助）；</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6</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、将调好的高温胶用刷子均匀涂刷在棉毡表面，要求不能有疏漏；</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、将涂抹好高温胶的棉毡，粘贴在设备表面；</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8</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、检查棉毡粘贴情况，要求全部粘牢，不能有离毂和脱落现象；</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9</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、如发现有离毂和脱落现象应将有离毂和脱落现象部分剪开补胶，重新粘牢；</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10</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、待棉毡干透后开始施工第一遍无机复合绝热乳膏（厚度为</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0.5</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厘米）；</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、待第一遍复合绝热乳膏完全干后，第二遍在第一遍的表面再施工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0.5</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厘米的复合绝热乳膏，接着在第 二遍表面附着上玻纤网（根据第二遍复合绝热乳膏的周长进行裁剪）</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在玻纤网表面再施工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0.5</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厘米的复合绝热乳膏；</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lang="en-US" altLang="zh-CN" sz="1400" b="1" dirty="0" smtClean="0">
                <a:solidFill>
                  <a:srgbClr val="0070C0"/>
                </a:solidFill>
                <a:latin typeface="Calibri" panose="020F0502020204030204" charset="0"/>
                <a:ea typeface="宋体" panose="02010600030101010101" pitchFamily="2" charset="-122"/>
                <a:cs typeface="Times New Roman" panose="02020603050405020304" pitchFamily="18" charset="0"/>
              </a:rPr>
              <a:t>12</a:t>
            </a:r>
            <a:r>
              <a:rPr lang="zh-CN" altLang="en-US" sz="1400" b="1" dirty="0" smtClean="0">
                <a:solidFill>
                  <a:srgbClr val="0070C0"/>
                </a:solidFill>
                <a:latin typeface="Calibri" panose="020F0502020204030204" charset="0"/>
                <a:ea typeface="宋体" panose="02010600030101010101" pitchFamily="2" charset="-122"/>
                <a:cs typeface="Times New Roman" panose="02020603050405020304" pitchFamily="18" charset="0"/>
              </a:rPr>
              <a:t>、待</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第二遍干燥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80%</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左右，再按照</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条进行施工，直至达到施工要求为止（每次施工复合绝热乳膏时，必须完全覆盖所需施工的设备表面）；</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13</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、可以根据温度不同调整相应厚度；</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14</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100℃~130℃2cm</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130℃~150℃3cm</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150℃~200℃3.5~4cm</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200℃~250℃4~5cm</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250℃~300℃5~6cm</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effectLst/>
                <a:latin typeface="Calibri" panose="020F0502020204030204" charset="0"/>
                <a:ea typeface="宋体" panose="02010600030101010101" pitchFamily="2" charset="-122"/>
                <a:cs typeface="Times New Roman" panose="02020603050405020304" pitchFamily="18" charset="0"/>
              </a:rPr>
              <a:t>15</a:t>
            </a:r>
            <a:r>
              <a:rPr kumimoji="0" lang="zh-CN" altLang="en-US" sz="1400" b="1" i="0" u="none" strike="noStrike" cap="none" normalizeH="0" baseline="0" dirty="0" smtClean="0">
                <a:ln>
                  <a:noFill/>
                </a:ln>
                <a:effectLst/>
                <a:latin typeface="Calibri" panose="020F0502020204030204" charset="0"/>
                <a:ea typeface="宋体" panose="02010600030101010101" pitchFamily="2" charset="-122"/>
                <a:cs typeface="Times New Roman" panose="02020603050405020304" pitchFamily="18" charset="0"/>
              </a:rPr>
              <a:t>、待无机复合</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绝热乳膏厚度达到要求并干透后，按厂方要求刷防水漆或其它外护。</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50000"/>
              </a:lnSpc>
              <a:spcBef>
                <a:spcPct val="0"/>
              </a:spcBef>
              <a:spcAft>
                <a:spcPct val="0"/>
              </a:spcAft>
              <a:buClrTx/>
              <a:buSzTx/>
            </a:pPr>
            <a:r>
              <a:rPr kumimoji="0" lang="en-US" altLang="zh-CN" sz="1400" b="1" i="0" u="none" strike="noStrike" cap="none" normalizeH="0" baseline="0" dirty="0" smtClean="0">
                <a:ln>
                  <a:noFill/>
                </a:ln>
                <a:effectLst/>
                <a:latin typeface="Calibri" panose="020F0502020204030204" charset="0"/>
                <a:ea typeface="宋体" panose="02010600030101010101" pitchFamily="2" charset="-122"/>
                <a:cs typeface="Times New Roman" panose="02020603050405020304" pitchFamily="18" charset="0"/>
              </a:rPr>
              <a:t>16</a:t>
            </a:r>
            <a:r>
              <a:rPr kumimoji="0" lang="zh-CN" altLang="en-US" sz="1400" b="1" i="0" u="none" strike="noStrike" cap="none" normalizeH="0" baseline="0" dirty="0" smtClean="0">
                <a:ln>
                  <a:noFill/>
                </a:ln>
                <a:effectLst/>
                <a:latin typeface="Calibri" panose="020F0502020204030204" charset="0"/>
                <a:ea typeface="宋体" panose="02010600030101010101" pitchFamily="2" charset="-122"/>
                <a:cs typeface="Times New Roman" panose="02020603050405020304" pitchFamily="18" charset="0"/>
              </a:rPr>
              <a:t>、以上所有施工可在厂</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Times New Roman" panose="02020603050405020304" pitchFamily="18" charset="0"/>
              </a:rPr>
              <a:t>方正常生产条件下进行。</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6"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cxnSp>
        <p:nvCxnSpPr>
          <p:cNvPr id="4" name="直接连接符 3"/>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5" name="文本框 3"/>
          <p:cNvSpPr txBox="1"/>
          <p:nvPr/>
        </p:nvSpPr>
        <p:spPr>
          <a:xfrm>
            <a:off x="619760" y="803579"/>
            <a:ext cx="3638341"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电力行业（一）</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pic>
        <p:nvPicPr>
          <p:cNvPr id="6" name="Picture 3"/>
          <p:cNvPicPr/>
          <p:nvPr/>
        </p:nvPicPr>
        <p:blipFill>
          <a:blip r:embed="rId1" cstate="print"/>
          <a:srcRect/>
          <a:stretch>
            <a:fillRect/>
          </a:stretch>
        </p:blipFill>
        <p:spPr>
          <a:xfrm>
            <a:off x="657668" y="1553551"/>
            <a:ext cx="3900683" cy="3973791"/>
          </a:xfrm>
          <a:prstGeom prst="rect">
            <a:avLst/>
          </a:prstGeom>
          <a:noFill/>
          <a:ln w="9525">
            <a:noFill/>
            <a:miter lim="800000"/>
            <a:headEnd/>
            <a:tailEnd/>
          </a:ln>
          <a:effectLst/>
        </p:spPr>
      </p:pic>
      <p:sp>
        <p:nvSpPr>
          <p:cNvPr id="7" name="矩形 6"/>
          <p:cNvSpPr/>
          <p:nvPr/>
        </p:nvSpPr>
        <p:spPr>
          <a:xfrm>
            <a:off x="1553268" y="5659989"/>
            <a:ext cx="1798890" cy="400110"/>
          </a:xfrm>
          <a:prstGeom prst="rect">
            <a:avLst/>
          </a:prstGeom>
        </p:spPr>
        <p:txBody>
          <a:bodyPr wrap="none">
            <a:spAutoFit/>
          </a:bodyPr>
          <a:lstStyle/>
          <a:p>
            <a:r>
              <a:rPr lang="zh-CN" altLang="zh-CN" sz="2000" b="1" dirty="0" smtClean="0">
                <a:latin typeface="微软雅黑" panose="020B0503020204020204" pitchFamily="34" charset="-122"/>
                <a:ea typeface="微软雅黑" panose="020B0503020204020204" pitchFamily="34" charset="-122"/>
              </a:rPr>
              <a:t> 大连发电公司</a:t>
            </a:r>
            <a:endParaRPr lang="zh-CN" altLang="en-US" sz="2000" b="1"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074584" y="4271749"/>
            <a:ext cx="6553305" cy="2283009"/>
            <a:chOff x="5074584" y="4271749"/>
            <a:chExt cx="6553305" cy="2283009"/>
          </a:xfrm>
        </p:grpSpPr>
        <p:pic>
          <p:nvPicPr>
            <p:cNvPr id="8" name="Picture 2"/>
            <p:cNvPicPr/>
            <p:nvPr/>
          </p:nvPicPr>
          <p:blipFill>
            <a:blip r:embed="rId2" cstate="print"/>
            <a:srcRect/>
            <a:stretch>
              <a:fillRect/>
            </a:stretch>
          </p:blipFill>
          <p:spPr>
            <a:xfrm>
              <a:off x="5074584" y="4271749"/>
              <a:ext cx="6553305" cy="1869743"/>
            </a:xfrm>
            <a:prstGeom prst="rect">
              <a:avLst/>
            </a:prstGeom>
            <a:noFill/>
            <a:ln w="9525">
              <a:noFill/>
              <a:miter lim="800000"/>
              <a:headEnd/>
              <a:tailEnd/>
            </a:ln>
            <a:effectLst/>
          </p:spPr>
        </p:pic>
        <p:sp>
          <p:nvSpPr>
            <p:cNvPr id="11265" name="Rectangle 1"/>
            <p:cNvSpPr>
              <a:spLocks noChangeArrowheads="1"/>
            </p:cNvSpPr>
            <p:nvPr/>
          </p:nvSpPr>
          <p:spPr bwMode="auto">
            <a:xfrm>
              <a:off x="6482723" y="6185426"/>
              <a:ext cx="3185487" cy="369332"/>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主汽联箱安全门</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造前温度显示</a:t>
              </a:r>
              <a:endPar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5" name="组合 14"/>
          <p:cNvGrpSpPr/>
          <p:nvPr/>
        </p:nvGrpSpPr>
        <p:grpSpPr>
          <a:xfrm>
            <a:off x="4913194" y="941696"/>
            <a:ext cx="3534770" cy="3070032"/>
            <a:chOff x="4913194" y="941696"/>
            <a:chExt cx="3534770" cy="3070032"/>
          </a:xfrm>
        </p:grpSpPr>
        <p:pic>
          <p:nvPicPr>
            <p:cNvPr id="9" name="Picture 5"/>
            <p:cNvPicPr/>
            <p:nvPr/>
          </p:nvPicPr>
          <p:blipFill>
            <a:blip r:embed="rId3" cstate="print"/>
            <a:srcRect/>
            <a:stretch>
              <a:fillRect/>
            </a:stretch>
          </p:blipFill>
          <p:spPr>
            <a:xfrm>
              <a:off x="4913194" y="941696"/>
              <a:ext cx="3534770" cy="2688608"/>
            </a:xfrm>
            <a:prstGeom prst="rect">
              <a:avLst/>
            </a:prstGeom>
            <a:noFill/>
            <a:ln w="9525">
              <a:noFill/>
              <a:miter lim="800000"/>
              <a:headEnd/>
              <a:tailEnd/>
            </a:ln>
            <a:effectLst/>
          </p:spPr>
        </p:pic>
        <p:sp>
          <p:nvSpPr>
            <p:cNvPr id="13" name="矩形 12"/>
            <p:cNvSpPr/>
            <p:nvPr/>
          </p:nvSpPr>
          <p:spPr>
            <a:xfrm>
              <a:off x="5076653" y="3642396"/>
              <a:ext cx="3127779" cy="369332"/>
            </a:xfrm>
            <a:prstGeom prst="rect">
              <a:avLst/>
            </a:prstGeom>
          </p:spPr>
          <p:txBody>
            <a:bodyPr wrap="none">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主汽联箱安全门改造前</a:t>
              </a:r>
              <a:r>
                <a:rPr lang="en-US" altLang="zh-CN"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532℃</a:t>
              </a:r>
              <a:endParaRPr lang="zh-CN" altLang="en-US" b="1" dirty="0">
                <a:solidFill>
                  <a:srgbClr val="0070C0"/>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8531811" y="941696"/>
            <a:ext cx="3223959" cy="3349305"/>
            <a:chOff x="8531811" y="941696"/>
            <a:chExt cx="3223959" cy="3349305"/>
          </a:xfrm>
        </p:grpSpPr>
        <p:pic>
          <p:nvPicPr>
            <p:cNvPr id="10" name="Picture 4"/>
            <p:cNvPicPr/>
            <p:nvPr/>
          </p:nvPicPr>
          <p:blipFill>
            <a:blip r:embed="rId4" cstate="print"/>
            <a:srcRect/>
            <a:stretch>
              <a:fillRect/>
            </a:stretch>
          </p:blipFill>
          <p:spPr>
            <a:xfrm>
              <a:off x="8693624" y="941696"/>
              <a:ext cx="2934269" cy="2688610"/>
            </a:xfrm>
            <a:prstGeom prst="rect">
              <a:avLst/>
            </a:prstGeom>
            <a:noFill/>
            <a:ln w="9525">
              <a:noFill/>
              <a:miter lim="800000"/>
              <a:headEnd/>
              <a:tailEnd/>
            </a:ln>
            <a:effectLst/>
          </p:spPr>
        </p:pic>
        <p:sp>
          <p:nvSpPr>
            <p:cNvPr id="14" name="矩形 13"/>
            <p:cNvSpPr/>
            <p:nvPr/>
          </p:nvSpPr>
          <p:spPr>
            <a:xfrm>
              <a:off x="8531811" y="3644670"/>
              <a:ext cx="3223959" cy="646331"/>
            </a:xfrm>
            <a:prstGeom prst="rect">
              <a:avLst/>
            </a:prstGeom>
          </p:spPr>
          <p:txBody>
            <a:bodyPr wrap="none">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主汽联箱安全门改造后</a:t>
              </a:r>
              <a:r>
                <a:rPr lang="en-US" altLang="zh-CN" b="1" dirty="0" smtClean="0">
                  <a:solidFill>
                    <a:srgbClr val="0070C0"/>
                  </a:solidFill>
                  <a:latin typeface="微软雅黑" panose="020B0503020204020204" pitchFamily="34" charset="-122"/>
                  <a:ea typeface="微软雅黑" panose="020B0503020204020204" pitchFamily="34" charset="-122"/>
                </a:rPr>
                <a:t>47</a:t>
              </a:r>
              <a:r>
                <a:rPr lang="en-US" altLang="zh-CN"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涂抹层厚度</a:t>
              </a:r>
              <a:r>
                <a:rPr lang="en-US" altLang="zh-CN"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7cm</a:t>
              </a:r>
              <a:r>
                <a:rPr lang="zh-CN" altLang="en-US"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dirty="0">
                <a:solidFill>
                  <a:srgbClr val="0070C0"/>
                </a:solidFill>
                <a:latin typeface="微软雅黑" panose="020B0503020204020204" pitchFamily="34" charset="-122"/>
                <a:ea typeface="微软雅黑" panose="020B0503020204020204" pitchFamily="34" charset="-122"/>
              </a:endParaRPr>
            </a:p>
          </p:txBody>
        </p:sp>
      </p:grpSp>
      <p:sp>
        <p:nvSpPr>
          <p:cNvPr id="18"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11" name="图片 10" descr="微信图片_20211104152108"/>
          <p:cNvPicPr>
            <a:picLocks noChangeAspect="1"/>
          </p:cNvPicPr>
          <p:nvPr/>
        </p:nvPicPr>
        <p:blipFill>
          <a:blip r:embed="rId5"/>
          <a:srcRect l="28639" t="27676" r="28653" b="27148"/>
          <a:stretch>
            <a:fillRect/>
          </a:stretch>
        </p:blipFill>
        <p:spPr>
          <a:xfrm>
            <a:off x="323215" y="88900"/>
            <a:ext cx="741045" cy="588010"/>
          </a:xfrm>
          <a:prstGeom prst="rect">
            <a:avLst/>
          </a:prstGeom>
        </p:spPr>
      </p:pic>
    </p:spTree>
    <p:custDataLst>
      <p:tags r:id="rId6"/>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5" name="文本框 3"/>
          <p:cNvSpPr txBox="1"/>
          <p:nvPr/>
        </p:nvSpPr>
        <p:spPr>
          <a:xfrm>
            <a:off x="619760" y="803579"/>
            <a:ext cx="3379034"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 电力行业（二）</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18" name="组合 17"/>
          <p:cNvGrpSpPr/>
          <p:nvPr/>
        </p:nvGrpSpPr>
        <p:grpSpPr>
          <a:xfrm>
            <a:off x="504967" y="1651377"/>
            <a:ext cx="3559265" cy="4418886"/>
            <a:chOff x="504967" y="1651377"/>
            <a:chExt cx="3559265" cy="4418886"/>
          </a:xfrm>
        </p:grpSpPr>
        <p:pic>
          <p:nvPicPr>
            <p:cNvPr id="6" name="Picture 4"/>
            <p:cNvPicPr/>
            <p:nvPr/>
          </p:nvPicPr>
          <p:blipFill>
            <a:blip r:embed="rId1" cstate="print"/>
            <a:srcRect/>
            <a:stretch>
              <a:fillRect/>
            </a:stretch>
          </p:blipFill>
          <p:spPr>
            <a:xfrm>
              <a:off x="504967" y="1651377"/>
              <a:ext cx="3559265" cy="3916910"/>
            </a:xfrm>
            <a:prstGeom prst="rect">
              <a:avLst/>
            </a:prstGeom>
            <a:noFill/>
            <a:ln w="9525">
              <a:noFill/>
              <a:miter lim="800000"/>
              <a:headEnd/>
              <a:tailEnd/>
            </a:ln>
            <a:effectLst/>
          </p:spPr>
        </p:pic>
        <p:sp>
          <p:nvSpPr>
            <p:cNvPr id="8" name="矩形 7"/>
            <p:cNvSpPr/>
            <p:nvPr/>
          </p:nvSpPr>
          <p:spPr>
            <a:xfrm>
              <a:off x="982640" y="5700931"/>
              <a:ext cx="2661312" cy="369332"/>
            </a:xfrm>
            <a:prstGeom prst="rect">
              <a:avLst/>
            </a:prstGeom>
          </p:spPr>
          <p:txBody>
            <a:bodyPr wrap="square">
              <a:spAutoFit/>
            </a:bodyPr>
            <a:lstStyle/>
            <a:p>
              <a:r>
                <a:rPr lang="zh-CN" altLang="zh-CN" b="1" dirty="0" smtClean="0">
                  <a:latin typeface="微软雅黑" panose="020B0503020204020204" pitchFamily="34" charset="-122"/>
                  <a:ea typeface="微软雅黑" panose="020B0503020204020204" pitchFamily="34" charset="-122"/>
                </a:rPr>
                <a:t> 大连</a:t>
              </a:r>
              <a:r>
                <a:rPr lang="zh-CN" altLang="en-US" b="1" dirty="0" smtClean="0">
                  <a:latin typeface="微软雅黑" panose="020B0503020204020204" pitchFamily="34" charset="-122"/>
                  <a:ea typeface="微软雅黑" panose="020B0503020204020204" pitchFamily="34" charset="-122"/>
                </a:rPr>
                <a:t>泰山热电有限公司</a:t>
              </a:r>
              <a:endParaRPr lang="zh-CN" altLang="en-US" b="1" dirty="0">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599297" y="846162"/>
            <a:ext cx="7110482" cy="3176935"/>
            <a:chOff x="4599297" y="846162"/>
            <a:chExt cx="7110482" cy="3176935"/>
          </a:xfrm>
        </p:grpSpPr>
        <p:pic>
          <p:nvPicPr>
            <p:cNvPr id="7" name="Picture 5"/>
            <p:cNvPicPr/>
            <p:nvPr/>
          </p:nvPicPr>
          <p:blipFill>
            <a:blip r:embed="rId2" cstate="print"/>
            <a:srcRect/>
            <a:stretch>
              <a:fillRect/>
            </a:stretch>
          </p:blipFill>
          <p:spPr>
            <a:xfrm>
              <a:off x="4599297" y="859809"/>
              <a:ext cx="3466529" cy="2797791"/>
            </a:xfrm>
            <a:prstGeom prst="rect">
              <a:avLst/>
            </a:prstGeom>
            <a:noFill/>
            <a:ln w="9525">
              <a:noFill/>
              <a:miter lim="800000"/>
              <a:headEnd/>
              <a:tailEnd/>
            </a:ln>
            <a:effectLst/>
          </p:spPr>
        </p:pic>
        <p:sp>
          <p:nvSpPr>
            <p:cNvPr id="9" name="矩形 8"/>
            <p:cNvSpPr/>
            <p:nvPr/>
          </p:nvSpPr>
          <p:spPr>
            <a:xfrm>
              <a:off x="4816115" y="3653765"/>
              <a:ext cx="2989921" cy="369332"/>
            </a:xfrm>
            <a:prstGeom prst="rect">
              <a:avLst/>
            </a:prstGeom>
          </p:spPr>
          <p:txBody>
            <a:bodyPr wrap="none">
              <a:spAutoFit/>
            </a:bodyPr>
            <a:lstStyle/>
            <a:p>
              <a:r>
                <a:rPr lang="en-US" altLang="zh-CN" b="1" dirty="0" smtClean="0">
                  <a:solidFill>
                    <a:srgbClr val="0070C0"/>
                  </a:solidFill>
                  <a:latin typeface="微软雅黑" panose="020B0503020204020204" pitchFamily="34" charset="-122"/>
                  <a:ea typeface="微软雅黑" panose="020B0503020204020204" pitchFamily="34" charset="-122"/>
                </a:rPr>
                <a:t> 300</a:t>
              </a:r>
              <a:r>
                <a:rPr lang="zh-CN" altLang="zh-CN" b="1" dirty="0" smtClean="0">
                  <a:solidFill>
                    <a:srgbClr val="0070C0"/>
                  </a:solidFill>
                  <a:latin typeface="微软雅黑" panose="020B0503020204020204" pitchFamily="34" charset="-122"/>
                  <a:ea typeface="微软雅黑" panose="020B0503020204020204" pitchFamily="34" charset="-122"/>
                </a:rPr>
                <a:t>℃蒸汽管道改造前外观</a:t>
              </a:r>
              <a:endParaRPr lang="zh-CN" altLang="en-US" b="1" dirty="0">
                <a:solidFill>
                  <a:srgbClr val="0070C0"/>
                </a:solidFill>
                <a:latin typeface="微软雅黑" panose="020B0503020204020204" pitchFamily="34" charset="-122"/>
                <a:ea typeface="微软雅黑" panose="020B0503020204020204" pitchFamily="34" charset="-122"/>
              </a:endParaRPr>
            </a:p>
          </p:txBody>
        </p:sp>
        <p:pic>
          <p:nvPicPr>
            <p:cNvPr id="10" name="Picture 2"/>
            <p:cNvPicPr/>
            <p:nvPr/>
          </p:nvPicPr>
          <p:blipFill>
            <a:blip r:embed="rId3" cstate="print"/>
            <a:srcRect/>
            <a:stretch>
              <a:fillRect/>
            </a:stretch>
          </p:blipFill>
          <p:spPr bwMode="auto">
            <a:xfrm>
              <a:off x="8256897" y="846162"/>
              <a:ext cx="3452882" cy="2801178"/>
            </a:xfrm>
            <a:prstGeom prst="rect">
              <a:avLst/>
            </a:prstGeom>
            <a:noFill/>
            <a:ln w="9525">
              <a:noFill/>
              <a:miter lim="800000"/>
              <a:headEnd/>
              <a:tailEnd/>
            </a:ln>
            <a:effectLst/>
          </p:spPr>
        </p:pic>
        <p:sp>
          <p:nvSpPr>
            <p:cNvPr id="11" name="矩形 10"/>
            <p:cNvSpPr/>
            <p:nvPr/>
          </p:nvSpPr>
          <p:spPr>
            <a:xfrm>
              <a:off x="8394110" y="3628742"/>
              <a:ext cx="2965877"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 </a:t>
              </a:r>
              <a:r>
                <a:rPr lang="en-US" altLang="zh-CN" b="1" dirty="0" smtClean="0">
                  <a:solidFill>
                    <a:srgbClr val="0070C0"/>
                  </a:solidFill>
                  <a:latin typeface="微软雅黑" panose="020B0503020204020204" pitchFamily="34" charset="-122"/>
                  <a:ea typeface="微软雅黑" panose="020B0503020204020204" pitchFamily="34" charset="-122"/>
                </a:rPr>
                <a:t>300</a:t>
              </a:r>
              <a:r>
                <a:rPr lang="zh-CN" altLang="zh-CN" b="1" dirty="0" smtClean="0">
                  <a:solidFill>
                    <a:srgbClr val="0070C0"/>
                  </a:solidFill>
                  <a:latin typeface="微软雅黑" panose="020B0503020204020204" pitchFamily="34" charset="-122"/>
                  <a:ea typeface="微软雅黑" panose="020B0503020204020204" pitchFamily="34" charset="-122"/>
                </a:rPr>
                <a:t>℃蒸汽管道改造</a:t>
              </a:r>
              <a:r>
                <a:rPr lang="zh-CN" altLang="en-US" b="1" dirty="0" smtClean="0">
                  <a:solidFill>
                    <a:srgbClr val="0070C0"/>
                  </a:solidFill>
                  <a:latin typeface="微软雅黑" panose="020B0503020204020204" pitchFamily="34" charset="-122"/>
                  <a:ea typeface="微软雅黑" panose="020B0503020204020204" pitchFamily="34" charset="-122"/>
                </a:rPr>
                <a:t>后</a:t>
              </a:r>
              <a:r>
                <a:rPr lang="zh-CN" altLang="zh-CN" b="1" dirty="0" smtClean="0">
                  <a:solidFill>
                    <a:srgbClr val="0070C0"/>
                  </a:solidFill>
                  <a:latin typeface="微软雅黑" panose="020B0503020204020204" pitchFamily="34" charset="-122"/>
                  <a:ea typeface="微软雅黑" panose="020B0503020204020204" pitchFamily="34" charset="-122"/>
                </a:rPr>
                <a:t>外观</a:t>
              </a:r>
              <a:endParaRPr lang="zh-CN" altLang="en-US" b="1" dirty="0">
                <a:solidFill>
                  <a:srgbClr val="0070C0"/>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668108" y="4146710"/>
            <a:ext cx="7041680" cy="2317130"/>
            <a:chOff x="4640803" y="4107975"/>
            <a:chExt cx="7041680" cy="2317130"/>
          </a:xfrm>
        </p:grpSpPr>
        <p:pic>
          <p:nvPicPr>
            <p:cNvPr id="12" name="Picture 6"/>
            <p:cNvPicPr/>
            <p:nvPr/>
          </p:nvPicPr>
          <p:blipFill>
            <a:blip r:embed="rId4" cstate="print"/>
            <a:srcRect/>
            <a:stretch>
              <a:fillRect/>
            </a:stretch>
          </p:blipFill>
          <p:spPr>
            <a:xfrm>
              <a:off x="4640803" y="4107975"/>
              <a:ext cx="3315842" cy="1910688"/>
            </a:xfrm>
            <a:prstGeom prst="rect">
              <a:avLst/>
            </a:prstGeom>
            <a:noFill/>
            <a:ln w="9525">
              <a:noFill/>
              <a:miter lim="800000"/>
              <a:headEnd/>
              <a:tailEnd/>
            </a:ln>
            <a:effectLst/>
          </p:spPr>
        </p:pic>
        <p:pic>
          <p:nvPicPr>
            <p:cNvPr id="13" name="Picture 3"/>
            <p:cNvPicPr/>
            <p:nvPr/>
          </p:nvPicPr>
          <p:blipFill>
            <a:blip r:embed="rId5" cstate="print"/>
            <a:srcRect/>
            <a:stretch>
              <a:fillRect/>
            </a:stretch>
          </p:blipFill>
          <p:spPr>
            <a:xfrm>
              <a:off x="8229600" y="4107976"/>
              <a:ext cx="3452883" cy="1924335"/>
            </a:xfrm>
            <a:prstGeom prst="rect">
              <a:avLst/>
            </a:prstGeom>
            <a:noFill/>
            <a:ln w="9525">
              <a:noFill/>
              <a:miter lim="800000"/>
              <a:headEnd/>
              <a:tailEnd/>
            </a:ln>
            <a:effectLst/>
          </p:spPr>
        </p:pic>
        <p:sp>
          <p:nvSpPr>
            <p:cNvPr id="14" name="矩形 13"/>
            <p:cNvSpPr/>
            <p:nvPr/>
          </p:nvSpPr>
          <p:spPr>
            <a:xfrm>
              <a:off x="4777718" y="6055773"/>
              <a:ext cx="6126998" cy="369332"/>
            </a:xfrm>
            <a:prstGeom prst="rect">
              <a:avLst/>
            </a:prstGeom>
          </p:spPr>
          <p:txBody>
            <a:bodyPr wrap="none">
              <a:spAutoFit/>
            </a:bodyPr>
            <a:lstStyle/>
            <a:p>
              <a:pPr algn="ctr"/>
              <a:r>
                <a:rPr lang="zh-CN" altLang="zh-CN" b="1" dirty="0" smtClean="0">
                  <a:solidFill>
                    <a:srgbClr val="0070C0"/>
                  </a:solidFill>
                  <a:latin typeface="+mn-ea"/>
                </a:rPr>
                <a:t>蒸汽温度（</a:t>
              </a:r>
              <a:r>
                <a:rPr lang="en-US" altLang="zh-CN" b="1" dirty="0" smtClean="0">
                  <a:solidFill>
                    <a:srgbClr val="0070C0"/>
                  </a:solidFill>
                  <a:latin typeface="+mn-ea"/>
                </a:rPr>
                <a:t>283</a:t>
              </a:r>
              <a:r>
                <a:rPr lang="zh-CN" altLang="zh-CN" b="1" dirty="0" smtClean="0">
                  <a:solidFill>
                    <a:srgbClr val="0070C0"/>
                  </a:solidFill>
                  <a:latin typeface="+mn-ea"/>
                </a:rPr>
                <a:t>℃）                改造后温度（</a:t>
              </a:r>
              <a:r>
                <a:rPr lang="en-US" altLang="zh-CN" b="1" dirty="0" smtClean="0">
                  <a:solidFill>
                    <a:srgbClr val="0070C0"/>
                  </a:solidFill>
                  <a:latin typeface="+mn-ea"/>
                </a:rPr>
                <a:t>44</a:t>
              </a:r>
              <a:r>
                <a:rPr lang="zh-CN" altLang="zh-CN" b="1" dirty="0" smtClean="0">
                  <a:solidFill>
                    <a:srgbClr val="0070C0"/>
                  </a:solidFill>
                  <a:latin typeface="+mn-ea"/>
                </a:rPr>
                <a:t>℃</a:t>
              </a:r>
              <a:r>
                <a:rPr lang="zh-CN" altLang="zh-CN" dirty="0" smtClean="0"/>
                <a:t>）</a:t>
              </a:r>
              <a:endParaRPr lang="zh-CN" altLang="en-US" dirty="0"/>
            </a:p>
          </p:txBody>
        </p:sp>
      </p:grpSp>
      <p:sp>
        <p:nvSpPr>
          <p:cNvPr id="15"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9"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3" name="图片 2"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5" name="文本框 3"/>
          <p:cNvSpPr txBox="1"/>
          <p:nvPr/>
        </p:nvSpPr>
        <p:spPr>
          <a:xfrm>
            <a:off x="592464" y="762635"/>
            <a:ext cx="4197900"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 食品加工行业（一）</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9220" name="Rectangle 4"/>
          <p:cNvSpPr>
            <a:spLocks noChangeArrowheads="1"/>
          </p:cNvSpPr>
          <p:nvPr/>
        </p:nvSpPr>
        <p:spPr bwMode="auto">
          <a:xfrm>
            <a:off x="0" y="0"/>
            <a:ext cx="12192000" cy="45720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smtClean="0">
                <a:ln>
                  <a:noFill/>
                </a:ln>
                <a:solidFill>
                  <a:schemeClr val="tx1"/>
                </a:solidFill>
                <a:effectLst/>
                <a:latin typeface="Calibri" panose="020F0502020204030204" charset="0"/>
                <a:ea typeface="宋体" panose="02010600030101010101" pitchFamily="2" charset="-122"/>
                <a:cs typeface="Times New Roman" panose="02020603050405020304" pitchFamily="18" charset="0"/>
              </a:rPr>
              <a:t> </a:t>
            </a: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9221" name="Rectangle 5"/>
          <p:cNvSpPr>
            <a:spLocks noChangeArrowheads="1"/>
          </p:cNvSpPr>
          <p:nvPr/>
        </p:nvSpPr>
        <p:spPr bwMode="auto">
          <a:xfrm>
            <a:off x="0" y="1990725"/>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smtClean="0">
                <a:ln>
                  <a:noFill/>
                </a:ln>
                <a:solidFill>
                  <a:schemeClr val="tx1"/>
                </a:solidFill>
                <a:effectLst/>
                <a:latin typeface="Calibri" panose="020F0502020204030204" charset="0"/>
                <a:ea typeface="宋体" panose="02010600030101010101" pitchFamily="2" charset="-122"/>
                <a:cs typeface="Times New Roman" panose="02020603050405020304" pitchFamily="18" charset="0"/>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9222" name="Rectangle 6"/>
          <p:cNvSpPr>
            <a:spLocks noChangeArrowheads="1"/>
          </p:cNvSpPr>
          <p:nvPr/>
        </p:nvSpPr>
        <p:spPr bwMode="auto">
          <a:xfrm>
            <a:off x="0" y="3962400"/>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smtClean="0">
                <a:ln>
                  <a:noFill/>
                </a:ln>
                <a:solidFill>
                  <a:schemeClr val="tx1"/>
                </a:solidFill>
                <a:effectLst/>
                <a:latin typeface="Calibri" panose="020F0502020204030204" charset="0"/>
                <a:ea typeface="宋体" panose="02010600030101010101" pitchFamily="2" charset="-122"/>
                <a:cs typeface="Times New Roman" panose="02020603050405020304" pitchFamily="18" charset="0"/>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24" name="组合 23"/>
          <p:cNvGrpSpPr/>
          <p:nvPr/>
        </p:nvGrpSpPr>
        <p:grpSpPr>
          <a:xfrm>
            <a:off x="682381" y="1596787"/>
            <a:ext cx="3712198" cy="4544908"/>
            <a:chOff x="682381" y="1596787"/>
            <a:chExt cx="3712198" cy="4544908"/>
          </a:xfrm>
        </p:grpSpPr>
        <p:pic>
          <p:nvPicPr>
            <p:cNvPr id="6" name="Picture 2"/>
            <p:cNvPicPr/>
            <p:nvPr/>
          </p:nvPicPr>
          <p:blipFill>
            <a:blip r:embed="rId1" cstate="print"/>
            <a:srcRect/>
            <a:stretch>
              <a:fillRect/>
            </a:stretch>
          </p:blipFill>
          <p:spPr>
            <a:xfrm>
              <a:off x="696036" y="1596787"/>
              <a:ext cx="3698543" cy="3821373"/>
            </a:xfrm>
            <a:prstGeom prst="rect">
              <a:avLst/>
            </a:prstGeom>
            <a:noFill/>
            <a:ln w="9525">
              <a:noFill/>
              <a:miter lim="800000"/>
              <a:headEnd/>
              <a:tailEnd/>
            </a:ln>
            <a:effectLst/>
          </p:spPr>
        </p:pic>
        <p:sp>
          <p:nvSpPr>
            <p:cNvPr id="14" name="矩形 13"/>
            <p:cNvSpPr/>
            <p:nvPr/>
          </p:nvSpPr>
          <p:spPr>
            <a:xfrm>
              <a:off x="682381" y="5482565"/>
              <a:ext cx="3575714" cy="659130"/>
            </a:xfrm>
            <a:prstGeom prst="rect">
              <a:avLst/>
            </a:prstGeom>
          </p:spPr>
          <p:txBody>
            <a:bodyPr wrap="square">
              <a:spAutoFit/>
            </a:bodyPr>
            <a:lstStyle/>
            <a:p>
              <a:r>
                <a:rPr lang="en-US" altLang="zh-CN" dirty="0" smtClean="0">
                  <a:latin typeface="微软雅黑" panose="020B0503020204020204" pitchFamily="34" charset="-122"/>
                  <a:ea typeface="微软雅黑" panose="020B0503020204020204" pitchFamily="34" charset="-122"/>
                </a:rPr>
                <a:t>  </a:t>
              </a:r>
              <a:r>
                <a:rPr lang="zh-CN" altLang="zh-CN" b="1" dirty="0" smtClean="0">
                  <a:latin typeface="微软雅黑" panose="020B0503020204020204" pitchFamily="34" charset="-122"/>
                  <a:ea typeface="微软雅黑" panose="020B0503020204020204" pitchFamily="34" charset="-122"/>
                </a:rPr>
                <a:t>大连林家铺子食品股份有限公司</a:t>
              </a:r>
              <a:endParaRPr lang="en-US" altLang="zh-CN" b="1" dirty="0" smtClean="0">
                <a:latin typeface="微软雅黑" panose="020B0503020204020204" pitchFamily="34" charset="-122"/>
                <a:ea typeface="微软雅黑" panose="020B0503020204020204" pitchFamily="34" charset="-122"/>
              </a:endParaRPr>
            </a:p>
            <a:p>
              <a:r>
                <a:rPr lang="en-US" altLang="zh-CN" b="1" dirty="0" smtClean="0">
                  <a:latin typeface="微软雅黑" panose="020B0503020204020204" pitchFamily="34" charset="-122"/>
                  <a:ea typeface="微软雅黑" panose="020B0503020204020204" pitchFamily="34" charset="-122"/>
                </a:rPr>
                <a:t>       </a:t>
              </a:r>
              <a:r>
                <a:rPr lang="zh-CN" altLang="zh-CN" b="1" dirty="0" smtClean="0">
                  <a:latin typeface="微软雅黑" panose="020B0503020204020204" pitchFamily="34" charset="-122"/>
                  <a:ea typeface="微软雅黑" panose="020B0503020204020204" pitchFamily="34" charset="-122"/>
                </a:rPr>
                <a:t>（中国知名罐头品牌） </a:t>
              </a:r>
              <a:endParaRPr lang="zh-CN" altLang="en-US" b="1"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558352" y="3246318"/>
            <a:ext cx="3439234" cy="3308439"/>
            <a:chOff x="5049667" y="3369148"/>
            <a:chExt cx="3261820" cy="3308439"/>
          </a:xfrm>
        </p:grpSpPr>
        <p:pic>
          <p:nvPicPr>
            <p:cNvPr id="9218" name="Picture 6"/>
            <p:cNvPicPr>
              <a:picLocks noChangeAspect="1" noChangeArrowheads="1"/>
            </p:cNvPicPr>
            <p:nvPr/>
          </p:nvPicPr>
          <p:blipFill>
            <a:blip r:embed="rId2" cstate="print"/>
            <a:srcRect/>
            <a:stretch>
              <a:fillRect/>
            </a:stretch>
          </p:blipFill>
          <p:spPr bwMode="auto">
            <a:xfrm>
              <a:off x="5049667" y="3369148"/>
              <a:ext cx="3261820" cy="2922470"/>
            </a:xfrm>
            <a:prstGeom prst="rect">
              <a:avLst/>
            </a:prstGeom>
            <a:noFill/>
          </p:spPr>
        </p:pic>
        <p:sp>
          <p:nvSpPr>
            <p:cNvPr id="9223" name="Rectangle 7"/>
            <p:cNvSpPr>
              <a:spLocks noChangeArrowheads="1"/>
            </p:cNvSpPr>
            <p:nvPr/>
          </p:nvSpPr>
          <p:spPr bwMode="auto">
            <a:xfrm>
              <a:off x="5186149" y="6308255"/>
              <a:ext cx="2934269"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改造后导热油进出口</a:t>
              </a:r>
              <a:r>
                <a:rPr lang="zh-CN" altLang="en-US"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温度</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表</a:t>
              </a:r>
              <a:endPar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9224" name="Rectangle 8"/>
          <p:cNvSpPr>
            <a:spLocks noChangeArrowheads="1"/>
          </p:cNvSpPr>
          <p:nvPr/>
        </p:nvSpPr>
        <p:spPr bwMode="auto">
          <a:xfrm>
            <a:off x="7970291" y="3591758"/>
            <a:ext cx="4057936" cy="2739211"/>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20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改造前、后指标效果描述：</a:t>
            </a:r>
            <a:endParaRPr kumimoji="0" lang="en-US" altLang="zh-CN" sz="20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pPr>
            <a:endParaRPr kumimoji="0" lang="zh-CN" sz="8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pPr>
            <a:r>
              <a:rPr kumimoji="0" lang="zh-CN" sz="16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改造前：</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设备相同工况条件下，</a:t>
            </a:r>
            <a:endPar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pPr>
            <a:r>
              <a:rPr lang="en-US" altLang="zh-CN" sz="16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出、回油温度差</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25-35℃</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改造后：</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设备相同工况条件下，</a:t>
            </a:r>
            <a:endPar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lang="en-US" altLang="zh-CN" sz="16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出、回油温度差为</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10-18℃</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pPr>
            <a:r>
              <a:rPr kumimoji="0" lang="zh-CN" altLang="en-US" sz="16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节能前：</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夜间设备停运</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12</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小时，</a:t>
            </a:r>
            <a:endPar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pPr>
            <a:r>
              <a:rPr lang="en-US" altLang="zh-CN" sz="16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次日早导热油温度为</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60℃</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左右；</a:t>
            </a:r>
            <a:endPar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pPr>
            <a:r>
              <a:rPr kumimoji="0" lang="zh-CN" altLang="en-US" sz="16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改造后：</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夜间设备同样停运</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12</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小时后，</a:t>
            </a:r>
            <a:endPar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pPr>
            <a:r>
              <a:rPr lang="en-US" altLang="zh-CN" sz="16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次日导热油温度为</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100℃</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Char char="•"/>
            </a:pP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上述测量数据为冬季测量结果。</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18"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22" name="组合 21"/>
          <p:cNvGrpSpPr/>
          <p:nvPr/>
        </p:nvGrpSpPr>
        <p:grpSpPr>
          <a:xfrm>
            <a:off x="4421875" y="818864"/>
            <a:ext cx="7398265" cy="2453609"/>
            <a:chOff x="4814800" y="818864"/>
            <a:chExt cx="7005340" cy="2453609"/>
          </a:xfrm>
        </p:grpSpPr>
        <p:pic>
          <p:nvPicPr>
            <p:cNvPr id="7" name="Picture 4"/>
            <p:cNvPicPr/>
            <p:nvPr/>
          </p:nvPicPr>
          <p:blipFill>
            <a:blip r:embed="rId3" cstate="print"/>
            <a:srcRect/>
            <a:stretch>
              <a:fillRect/>
            </a:stretch>
          </p:blipFill>
          <p:spPr>
            <a:xfrm>
              <a:off x="4942538" y="818865"/>
              <a:ext cx="2086060" cy="2074459"/>
            </a:xfrm>
            <a:prstGeom prst="rect">
              <a:avLst/>
            </a:prstGeom>
            <a:noFill/>
            <a:ln w="9525">
              <a:noFill/>
              <a:miter lim="800000"/>
              <a:headEnd/>
              <a:tailEnd/>
            </a:ln>
            <a:effectLst/>
          </p:spPr>
        </p:pic>
        <p:pic>
          <p:nvPicPr>
            <p:cNvPr id="9219" name="Picture 7"/>
            <p:cNvPicPr>
              <a:picLocks noChangeAspect="1" noChangeArrowheads="1"/>
            </p:cNvPicPr>
            <p:nvPr/>
          </p:nvPicPr>
          <p:blipFill>
            <a:blip r:embed="rId4" cstate="print"/>
            <a:srcRect/>
            <a:stretch>
              <a:fillRect/>
            </a:stretch>
          </p:blipFill>
          <p:spPr bwMode="auto">
            <a:xfrm>
              <a:off x="7069536" y="818868"/>
              <a:ext cx="2620370" cy="2074457"/>
            </a:xfrm>
            <a:prstGeom prst="rect">
              <a:avLst/>
            </a:prstGeom>
            <a:noFill/>
          </p:spPr>
        </p:pic>
        <p:pic>
          <p:nvPicPr>
            <p:cNvPr id="9217" name="图片 18" descr="906087393425475354"/>
            <p:cNvPicPr>
              <a:picLocks noChangeAspect="1" noChangeArrowheads="1"/>
            </p:cNvPicPr>
            <p:nvPr/>
          </p:nvPicPr>
          <p:blipFill>
            <a:blip r:embed="rId5" cstate="print"/>
            <a:srcRect/>
            <a:stretch>
              <a:fillRect/>
            </a:stretch>
          </p:blipFill>
          <p:spPr bwMode="auto">
            <a:xfrm>
              <a:off x="9758149" y="818864"/>
              <a:ext cx="2019871" cy="2073407"/>
            </a:xfrm>
            <a:prstGeom prst="rect">
              <a:avLst/>
            </a:prstGeom>
            <a:noFill/>
          </p:spPr>
        </p:pic>
        <p:sp>
          <p:nvSpPr>
            <p:cNvPr id="15" name="矩形 14"/>
            <p:cNvSpPr/>
            <p:nvPr/>
          </p:nvSpPr>
          <p:spPr>
            <a:xfrm>
              <a:off x="4814800" y="2903141"/>
              <a:ext cx="2262158" cy="369332"/>
            </a:xfrm>
            <a:prstGeom prst="rect">
              <a:avLst/>
            </a:prstGeom>
          </p:spPr>
          <p:txBody>
            <a:bodyPr wrap="none">
              <a:spAutoFit/>
            </a:bodyPr>
            <a:lstStyle/>
            <a:p>
              <a:r>
                <a:rPr lang="zh-CN" altLang="zh-CN" b="1" dirty="0" smtClean="0">
                  <a:solidFill>
                    <a:srgbClr val="0070C0"/>
                  </a:solidFill>
                </a:rPr>
                <a:t>节能改造前锅炉房图</a:t>
              </a:r>
              <a:endParaRPr lang="zh-CN" altLang="en-US" b="1" dirty="0">
                <a:solidFill>
                  <a:srgbClr val="0070C0"/>
                </a:solidFill>
              </a:endParaRPr>
            </a:p>
          </p:txBody>
        </p:sp>
        <p:sp>
          <p:nvSpPr>
            <p:cNvPr id="19" name="矩形 18"/>
            <p:cNvSpPr/>
            <p:nvPr/>
          </p:nvSpPr>
          <p:spPr>
            <a:xfrm>
              <a:off x="7236928" y="2889492"/>
              <a:ext cx="2331087" cy="369332"/>
            </a:xfrm>
            <a:prstGeom prst="rect">
              <a:avLst/>
            </a:prstGeom>
          </p:spPr>
          <p:txBody>
            <a:bodyPr wrap="none">
              <a:spAutoFit/>
            </a:bodyPr>
            <a:lstStyle/>
            <a:p>
              <a:r>
                <a:rPr lang="zh-CN" altLang="zh-CN"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改造后锅炉房管道图</a:t>
              </a:r>
              <a:r>
                <a:rPr lang="zh-CN" altLang="en-US"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endParaRPr lang="zh-CN" altLang="en-US" b="1" dirty="0">
                <a:solidFill>
                  <a:srgbClr val="0070C0"/>
                </a:solidFill>
              </a:endParaRPr>
            </a:p>
          </p:txBody>
        </p:sp>
        <p:sp>
          <p:nvSpPr>
            <p:cNvPr id="21" name="矩形 20"/>
            <p:cNvSpPr/>
            <p:nvPr/>
          </p:nvSpPr>
          <p:spPr>
            <a:xfrm>
              <a:off x="9788815" y="2889492"/>
              <a:ext cx="2031325" cy="369332"/>
            </a:xfrm>
            <a:prstGeom prst="rect">
              <a:avLst/>
            </a:prstGeom>
          </p:spPr>
          <p:txBody>
            <a:bodyPr wrap="none">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改造后室外管道图</a:t>
              </a:r>
              <a:endParaRPr lang="zh-CN" altLang="en-US" b="1" dirty="0">
                <a:solidFill>
                  <a:srgbClr val="0070C0"/>
                </a:solidFill>
              </a:endParaRPr>
            </a:p>
          </p:txBody>
        </p:sp>
      </p:grpSp>
      <p:sp>
        <p:nvSpPr>
          <p:cNvPr id="25"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3" name="图片 2"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
          <p:cNvSpPr txBox="1"/>
          <p:nvPr/>
        </p:nvSpPr>
        <p:spPr>
          <a:xfrm>
            <a:off x="592464" y="762635"/>
            <a:ext cx="414330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 食品加工行业（二）</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cxnSp>
        <p:nvCxnSpPr>
          <p:cNvPr id="4" name="直接连接符 3"/>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pic>
        <p:nvPicPr>
          <p:cNvPr id="8" name="Picture 1"/>
          <p:cNvPicPr/>
          <p:nvPr/>
        </p:nvPicPr>
        <p:blipFill>
          <a:blip r:embed="rId1" cstate="print"/>
          <a:srcRect/>
          <a:stretch>
            <a:fillRect/>
          </a:stretch>
        </p:blipFill>
        <p:spPr>
          <a:xfrm>
            <a:off x="6523629" y="3316406"/>
            <a:ext cx="4367284" cy="2470247"/>
          </a:xfrm>
          <a:prstGeom prst="rect">
            <a:avLst/>
          </a:prstGeom>
          <a:noFill/>
          <a:ln w="9525">
            <a:noFill/>
            <a:miter lim="800000"/>
            <a:headEnd/>
            <a:tailEnd/>
          </a:ln>
          <a:effectLst/>
        </p:spPr>
      </p:pic>
      <p:sp>
        <p:nvSpPr>
          <p:cNvPr id="8193" name="Rectangle 1"/>
          <p:cNvSpPr>
            <a:spLocks noChangeArrowheads="1"/>
          </p:cNvSpPr>
          <p:nvPr/>
        </p:nvSpPr>
        <p:spPr bwMode="auto">
          <a:xfrm>
            <a:off x="2156345" y="5540949"/>
            <a:ext cx="8611737" cy="128990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50000"/>
              </a:lnSpc>
              <a:spcBef>
                <a:spcPct val="0"/>
              </a:spcBef>
              <a:spcAft>
                <a:spcPct val="0"/>
              </a:spcAft>
              <a:buClrTx/>
              <a:buSzTx/>
              <a:buFontTx/>
              <a:buNone/>
            </a:pPr>
            <a:r>
              <a:rPr kumimoji="0" lang="zh-CN" altLang="en-US"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节能率</a:t>
            </a:r>
            <a:r>
              <a:rPr kumimoji="0" lang="en-US" altLang="zh-CN"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45%</a:t>
            </a:r>
            <a:r>
              <a:rPr kumimoji="0" lang="zh-CN" altLang="en-US"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改造前用煤</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20</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吨</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月，改造后用煤</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11</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吨</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月；</a:t>
            </a:r>
            <a:endPar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pPr>
            <a:r>
              <a:rPr kumimoji="0" lang="zh-CN" altLang="en-US"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提高生产效率</a:t>
            </a:r>
            <a:r>
              <a:rPr kumimoji="0" lang="en-US" altLang="zh-CN"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37.5%</a:t>
            </a:r>
            <a:r>
              <a:rPr kumimoji="0" lang="zh-CN" altLang="en-US"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改造前带料烧开锅</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40</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分钟，改造后只用</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25</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分钟；</a:t>
            </a:r>
            <a:endPar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pPr>
            <a:r>
              <a:rPr kumimoji="0" lang="zh-CN" altLang="en-US"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降低环境温度</a:t>
            </a:r>
            <a:r>
              <a:rPr kumimoji="0" lang="en-US" altLang="zh-CN"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55.5%</a:t>
            </a:r>
            <a:r>
              <a:rPr kumimoji="0" lang="zh-CN" altLang="en-US"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改造前车间环境温度</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45℃</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，改造后车间温度</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20℃</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矩形 9"/>
          <p:cNvSpPr/>
          <p:nvPr/>
        </p:nvSpPr>
        <p:spPr>
          <a:xfrm>
            <a:off x="6127848" y="3398294"/>
            <a:ext cx="545910" cy="2308324"/>
          </a:xfrm>
          <a:prstGeom prst="rect">
            <a:avLst/>
          </a:prstGeom>
        </p:spPr>
        <p:txBody>
          <a:bodyPr wrap="square">
            <a:spAutoFit/>
          </a:bodyPr>
          <a:lstStyle/>
          <a:p>
            <a:r>
              <a:rPr lang="zh-CN" altLang="en-US" dirty="0" smtClean="0">
                <a:latin typeface="微软雅黑" panose="020B0503020204020204" pitchFamily="34" charset="-122"/>
                <a:ea typeface="微软雅黑" panose="020B0503020204020204" pitchFamily="34" charset="-122"/>
              </a:rPr>
              <a:t>节能改造应用效果</a:t>
            </a:r>
            <a:endParaRPr lang="zh-CN" altLang="en-US" dirty="0">
              <a:latin typeface="微软雅黑" panose="020B0503020204020204" pitchFamily="34" charset="-122"/>
              <a:ea typeface="微软雅黑" panose="020B0503020204020204" pitchFamily="34" charset="-122"/>
            </a:endParaRPr>
          </a:p>
        </p:txBody>
      </p:sp>
      <p:sp>
        <p:nvSpPr>
          <p:cNvPr id="13"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17" name="组合 16"/>
          <p:cNvGrpSpPr/>
          <p:nvPr/>
        </p:nvGrpSpPr>
        <p:grpSpPr>
          <a:xfrm>
            <a:off x="5295331" y="818866"/>
            <a:ext cx="6400799" cy="2552132"/>
            <a:chOff x="5681948" y="818865"/>
            <a:chExt cx="6014182" cy="3004064"/>
          </a:xfrm>
        </p:grpSpPr>
        <p:grpSp>
          <p:nvGrpSpPr>
            <p:cNvPr id="16" name="组合 15"/>
            <p:cNvGrpSpPr/>
            <p:nvPr/>
          </p:nvGrpSpPr>
          <p:grpSpPr>
            <a:xfrm>
              <a:off x="5911758" y="3437676"/>
              <a:ext cx="5525067" cy="385253"/>
              <a:chOff x="5884462" y="3751574"/>
              <a:chExt cx="5525067" cy="385253"/>
            </a:xfrm>
          </p:grpSpPr>
          <p:sp>
            <p:nvSpPr>
              <p:cNvPr id="11" name="矩形 10"/>
              <p:cNvSpPr/>
              <p:nvPr/>
            </p:nvSpPr>
            <p:spPr>
              <a:xfrm>
                <a:off x="5884462" y="3751574"/>
                <a:ext cx="2536207" cy="369332"/>
              </a:xfrm>
              <a:prstGeom prst="rect">
                <a:avLst/>
              </a:prstGeom>
            </p:spPr>
            <p:txBody>
              <a:bodyPr wrap="square">
                <a:spAutoFit/>
              </a:bodyPr>
              <a:lstStyle/>
              <a:p>
                <a:pPr algn="ctr"/>
                <a:r>
                  <a:rPr lang="zh-CN" altLang="en-US" dirty="0" smtClean="0">
                    <a:latin typeface="微软雅黑" panose="020B0503020204020204" pitchFamily="34" charset="-122"/>
                    <a:ea typeface="微软雅黑" panose="020B0503020204020204" pitchFamily="34" charset="-122"/>
                  </a:rPr>
                  <a:t>夹层蒸煮锅改造前</a:t>
                </a:r>
                <a:endParaRPr lang="zh-CN" altLang="en-US" dirty="0">
                  <a:latin typeface="微软雅黑" panose="020B0503020204020204" pitchFamily="34" charset="-122"/>
                  <a:ea typeface="微软雅黑" panose="020B0503020204020204" pitchFamily="34" charset="-122"/>
                </a:endParaRPr>
              </a:p>
            </p:txBody>
          </p:sp>
          <p:sp>
            <p:nvSpPr>
              <p:cNvPr id="12" name="矩形 11"/>
              <p:cNvSpPr/>
              <p:nvPr/>
            </p:nvSpPr>
            <p:spPr>
              <a:xfrm>
                <a:off x="8807357" y="3767495"/>
                <a:ext cx="2602172" cy="369332"/>
              </a:xfrm>
              <a:prstGeom prst="rect">
                <a:avLst/>
              </a:prstGeom>
            </p:spPr>
            <p:txBody>
              <a:bodyPr wrap="square">
                <a:spAutoFit/>
              </a:bodyPr>
              <a:lstStyle/>
              <a:p>
                <a:pPr algn="ctr"/>
                <a:r>
                  <a:rPr lang="zh-CN" altLang="en-US" dirty="0" smtClean="0">
                    <a:latin typeface="微软雅黑" panose="020B0503020204020204" pitchFamily="34" charset="-122"/>
                    <a:ea typeface="微软雅黑" panose="020B0503020204020204" pitchFamily="34" charset="-122"/>
                  </a:rPr>
                  <a:t>夹层蒸煮锅改造后</a:t>
                </a:r>
                <a:endParaRPr lang="zh-CN" altLang="en-US"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681948" y="818865"/>
              <a:ext cx="6014182" cy="2661314"/>
              <a:chOff x="5681948" y="818865"/>
              <a:chExt cx="6014182" cy="2967016"/>
            </a:xfrm>
          </p:grpSpPr>
          <p:pic>
            <p:nvPicPr>
              <p:cNvPr id="6" name="Picture 2"/>
              <p:cNvPicPr/>
              <p:nvPr/>
            </p:nvPicPr>
            <p:blipFill>
              <a:blip r:embed="rId2" cstate="print"/>
              <a:srcRect/>
              <a:stretch>
                <a:fillRect/>
              </a:stretch>
            </p:blipFill>
            <p:spPr>
              <a:xfrm>
                <a:off x="8679975" y="818865"/>
                <a:ext cx="3016155" cy="2967016"/>
              </a:xfrm>
              <a:prstGeom prst="rect">
                <a:avLst/>
              </a:prstGeom>
              <a:noFill/>
              <a:ln w="9525">
                <a:noFill/>
                <a:miter lim="800000"/>
                <a:headEnd/>
                <a:tailEnd/>
              </a:ln>
              <a:effectLst/>
            </p:spPr>
          </p:pic>
          <p:pic>
            <p:nvPicPr>
              <p:cNvPr id="14" name="图片 13" descr="夹层锅原样"/>
              <p:cNvPicPr/>
              <p:nvPr/>
            </p:nvPicPr>
            <p:blipFill>
              <a:blip r:embed="rId3" cstate="print"/>
              <a:stretch>
                <a:fillRect/>
              </a:stretch>
            </p:blipFill>
            <p:spPr>
              <a:xfrm>
                <a:off x="5681948" y="829067"/>
                <a:ext cx="2847975" cy="2934335"/>
              </a:xfrm>
              <a:prstGeom prst="rect">
                <a:avLst/>
              </a:prstGeom>
            </p:spPr>
          </p:pic>
        </p:grpSp>
      </p:grpSp>
      <p:grpSp>
        <p:nvGrpSpPr>
          <p:cNvPr id="20" name="组合 19"/>
          <p:cNvGrpSpPr/>
          <p:nvPr/>
        </p:nvGrpSpPr>
        <p:grpSpPr>
          <a:xfrm>
            <a:off x="544979" y="1424100"/>
            <a:ext cx="4360047" cy="4018366"/>
            <a:chOff x="544979" y="1424100"/>
            <a:chExt cx="4360047" cy="4018366"/>
          </a:xfrm>
        </p:grpSpPr>
        <p:pic>
          <p:nvPicPr>
            <p:cNvPr id="18" name="图片 17" descr="F:\F\大连江华熟肉食品\照片\IMG_20151224_104047.jpg"/>
            <p:cNvPicPr/>
            <p:nvPr/>
          </p:nvPicPr>
          <p:blipFill>
            <a:blip r:embed="rId4" cstate="print"/>
            <a:srcRect/>
            <a:stretch>
              <a:fillRect/>
            </a:stretch>
          </p:blipFill>
          <p:spPr bwMode="auto">
            <a:xfrm>
              <a:off x="544979" y="1424100"/>
              <a:ext cx="4360047" cy="3598275"/>
            </a:xfrm>
            <a:prstGeom prst="rect">
              <a:avLst/>
            </a:prstGeom>
            <a:noFill/>
            <a:ln w="9525">
              <a:noFill/>
              <a:miter lim="800000"/>
              <a:headEnd/>
              <a:tailEnd/>
            </a:ln>
          </p:spPr>
        </p:pic>
        <p:sp>
          <p:nvSpPr>
            <p:cNvPr id="19" name="矩形 18"/>
            <p:cNvSpPr/>
            <p:nvPr/>
          </p:nvSpPr>
          <p:spPr>
            <a:xfrm>
              <a:off x="1159507" y="5073134"/>
              <a:ext cx="2973891" cy="369332"/>
            </a:xfrm>
            <a:prstGeom prst="rect">
              <a:avLst/>
            </a:prstGeom>
          </p:spPr>
          <p:txBody>
            <a:bodyPr wrap="none">
              <a:spAutoFit/>
            </a:bodyPr>
            <a:lstStyle/>
            <a:p>
              <a:r>
                <a:rPr lang="zh-CN" altLang="en-US" b="1" dirty="0" smtClean="0">
                  <a:latin typeface="微软雅黑" panose="020B0503020204020204" pitchFamily="34" charset="-122"/>
                  <a:ea typeface="微软雅黑" panose="020B0503020204020204" pitchFamily="34" charset="-122"/>
                </a:rPr>
                <a:t>大连江华熟肉食品</a:t>
              </a:r>
              <a:r>
                <a:rPr lang="zh-CN" altLang="zh-CN" b="1" dirty="0" smtClean="0">
                  <a:latin typeface="微软雅黑" panose="020B0503020204020204" pitchFamily="34" charset="-122"/>
                  <a:ea typeface="微软雅黑" panose="020B0503020204020204" pitchFamily="34" charset="-122"/>
                </a:rPr>
                <a:t>有限公司</a:t>
              </a:r>
              <a:endParaRPr lang="zh-CN" altLang="zh-CN" b="1" dirty="0">
                <a:latin typeface="微软雅黑" panose="020B0503020204020204" pitchFamily="34" charset="-122"/>
                <a:ea typeface="微软雅黑" panose="020B0503020204020204" pitchFamily="34" charset="-122"/>
              </a:endParaRPr>
            </a:p>
          </p:txBody>
        </p:sp>
      </p:grpSp>
      <p:sp>
        <p:nvSpPr>
          <p:cNvPr id="21"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5"/>
          <a:srcRect l="28639" t="27676" r="28653" b="27148"/>
          <a:stretch>
            <a:fillRect/>
          </a:stretch>
        </p:blipFill>
        <p:spPr>
          <a:xfrm>
            <a:off x="323215" y="88900"/>
            <a:ext cx="741045" cy="588010"/>
          </a:xfrm>
          <a:prstGeom prst="rect">
            <a:avLst/>
          </a:prstGeom>
        </p:spPr>
      </p:pic>
    </p:spTree>
    <p:custDataLst>
      <p:tags r:id="rId6"/>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pic>
        <p:nvPicPr>
          <p:cNvPr id="5" name="Picture 6"/>
          <p:cNvPicPr/>
          <p:nvPr/>
        </p:nvPicPr>
        <p:blipFill>
          <a:blip r:embed="rId1" cstate="print"/>
          <a:srcRect/>
          <a:stretch>
            <a:fillRect/>
          </a:stretch>
        </p:blipFill>
        <p:spPr>
          <a:xfrm>
            <a:off x="971752" y="1514901"/>
            <a:ext cx="3845907" cy="3657599"/>
          </a:xfrm>
          <a:prstGeom prst="rect">
            <a:avLst/>
          </a:prstGeom>
          <a:noFill/>
          <a:ln w="9525">
            <a:noFill/>
            <a:miter lim="800000"/>
            <a:headEnd/>
            <a:tailEnd/>
          </a:ln>
          <a:effectLst/>
        </p:spPr>
      </p:pic>
      <p:sp>
        <p:nvSpPr>
          <p:cNvPr id="7" name="矩形 6"/>
          <p:cNvSpPr/>
          <p:nvPr/>
        </p:nvSpPr>
        <p:spPr>
          <a:xfrm>
            <a:off x="1377871" y="5195963"/>
            <a:ext cx="2954655" cy="369332"/>
          </a:xfrm>
          <a:prstGeom prst="rect">
            <a:avLst/>
          </a:prstGeom>
        </p:spPr>
        <p:txBody>
          <a:bodyPr wrap="none">
            <a:spAutoFit/>
          </a:bodyPr>
          <a:lstStyle/>
          <a:p>
            <a:r>
              <a:rPr lang="zh-CN" altLang="zh-CN" b="1" dirty="0" smtClean="0"/>
              <a:t>辽宁华润本溪三药有限公司</a:t>
            </a:r>
            <a:endParaRPr lang="zh-CN" altLang="zh-CN" b="1" dirty="0"/>
          </a:p>
        </p:txBody>
      </p:sp>
      <p:sp>
        <p:nvSpPr>
          <p:cNvPr id="8" name="文本框 3"/>
          <p:cNvSpPr txBox="1"/>
          <p:nvPr/>
        </p:nvSpPr>
        <p:spPr>
          <a:xfrm>
            <a:off x="633408" y="885467"/>
            <a:ext cx="236909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  制药企业</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pic>
        <p:nvPicPr>
          <p:cNvPr id="9" name="Picture 3"/>
          <p:cNvPicPr/>
          <p:nvPr/>
        </p:nvPicPr>
        <p:blipFill>
          <a:blip r:embed="rId2" cstate="print"/>
          <a:srcRect/>
          <a:stretch>
            <a:fillRect/>
          </a:stretch>
        </p:blipFill>
        <p:spPr bwMode="auto">
          <a:xfrm>
            <a:off x="5624674" y="968991"/>
            <a:ext cx="2836938" cy="2190913"/>
          </a:xfrm>
          <a:prstGeom prst="rect">
            <a:avLst/>
          </a:prstGeom>
          <a:noFill/>
          <a:ln w="9525">
            <a:noFill/>
            <a:miter lim="800000"/>
            <a:headEnd/>
            <a:tailEnd/>
          </a:ln>
          <a:effectLst/>
        </p:spPr>
      </p:pic>
      <p:pic>
        <p:nvPicPr>
          <p:cNvPr id="10" name="Picture 10"/>
          <p:cNvPicPr/>
          <p:nvPr/>
        </p:nvPicPr>
        <p:blipFill>
          <a:blip r:embed="rId3" cstate="print"/>
          <a:srcRect/>
          <a:stretch>
            <a:fillRect/>
          </a:stretch>
        </p:blipFill>
        <p:spPr>
          <a:xfrm>
            <a:off x="8611737" y="1009934"/>
            <a:ext cx="3057099" cy="2126135"/>
          </a:xfrm>
          <a:prstGeom prst="rect">
            <a:avLst/>
          </a:prstGeom>
          <a:noFill/>
          <a:ln w="9525">
            <a:noFill/>
            <a:miter lim="800000"/>
            <a:headEnd/>
            <a:tailEnd/>
          </a:ln>
          <a:effectLst/>
        </p:spPr>
      </p:pic>
      <p:sp>
        <p:nvSpPr>
          <p:cNvPr id="11" name="矩形 10"/>
          <p:cNvSpPr/>
          <p:nvPr/>
        </p:nvSpPr>
        <p:spPr>
          <a:xfrm>
            <a:off x="5691079" y="3148813"/>
            <a:ext cx="2829621" cy="369332"/>
          </a:xfrm>
          <a:prstGeom prst="rect">
            <a:avLst/>
          </a:prstGeom>
        </p:spPr>
        <p:txBody>
          <a:bodyPr wrap="none">
            <a:spAutoFit/>
          </a:bodyPr>
          <a:lstStyle/>
          <a:p>
            <a:r>
              <a:rPr lang="zh-CN" altLang="zh-CN" dirty="0" smtClean="0"/>
              <a:t> </a:t>
            </a:r>
            <a:r>
              <a:rPr lang="zh-CN" altLang="zh-CN" b="1" dirty="0" smtClean="0">
                <a:solidFill>
                  <a:srgbClr val="0070C0"/>
                </a:solidFill>
                <a:latin typeface="微软雅黑" panose="020B0503020204020204" pitchFamily="34" charset="-122"/>
                <a:ea typeface="微软雅黑" panose="020B0503020204020204" pitchFamily="34" charset="-122"/>
              </a:rPr>
              <a:t>锅炉前封头改造前</a:t>
            </a:r>
            <a:r>
              <a:rPr lang="en-US" altLang="zh-CN" b="1" dirty="0" smtClean="0">
                <a:solidFill>
                  <a:srgbClr val="0070C0"/>
                </a:solidFill>
                <a:latin typeface="微软雅黑" panose="020B0503020204020204" pitchFamily="34" charset="-122"/>
                <a:ea typeface="微软雅黑" panose="020B0503020204020204" pitchFamily="34" charset="-122"/>
              </a:rPr>
              <a:t>210℃ </a:t>
            </a:r>
            <a:endParaRPr lang="zh-CN" altLang="en-US" b="1" dirty="0">
              <a:solidFill>
                <a:srgbClr val="0070C0"/>
              </a:solidFill>
              <a:latin typeface="微软雅黑" panose="020B0503020204020204" pitchFamily="34" charset="-122"/>
              <a:ea typeface="微软雅黑" panose="020B0503020204020204" pitchFamily="34" charset="-122"/>
            </a:endParaRPr>
          </a:p>
        </p:txBody>
      </p:sp>
      <p:pic>
        <p:nvPicPr>
          <p:cNvPr id="12" name="Picture 2"/>
          <p:cNvPicPr/>
          <p:nvPr/>
        </p:nvPicPr>
        <p:blipFill>
          <a:blip r:embed="rId4" cstate="print"/>
          <a:srcRect/>
          <a:stretch>
            <a:fillRect/>
          </a:stretch>
        </p:blipFill>
        <p:spPr>
          <a:xfrm>
            <a:off x="5622878" y="3534770"/>
            <a:ext cx="2825086" cy="2163592"/>
          </a:xfrm>
          <a:prstGeom prst="rect">
            <a:avLst/>
          </a:prstGeom>
          <a:noFill/>
          <a:ln w="9525">
            <a:noFill/>
            <a:miter lim="800000"/>
            <a:headEnd/>
            <a:tailEnd/>
          </a:ln>
          <a:effectLst/>
        </p:spPr>
      </p:pic>
      <p:pic>
        <p:nvPicPr>
          <p:cNvPr id="13" name="Picture 4"/>
          <p:cNvPicPr/>
          <p:nvPr/>
        </p:nvPicPr>
        <p:blipFill>
          <a:blip r:embed="rId5" cstate="print"/>
          <a:srcRect/>
          <a:stretch>
            <a:fillRect/>
          </a:stretch>
        </p:blipFill>
        <p:spPr>
          <a:xfrm>
            <a:off x="8598090" y="3507476"/>
            <a:ext cx="3125337" cy="2183642"/>
          </a:xfrm>
          <a:prstGeom prst="rect">
            <a:avLst/>
          </a:prstGeom>
          <a:noFill/>
          <a:ln w="9525">
            <a:noFill/>
            <a:miter lim="800000"/>
            <a:headEnd/>
            <a:tailEnd/>
          </a:ln>
          <a:effectLst/>
        </p:spPr>
      </p:pic>
      <p:sp>
        <p:nvSpPr>
          <p:cNvPr id="14" name="矩形 13"/>
          <p:cNvSpPr/>
          <p:nvPr/>
        </p:nvSpPr>
        <p:spPr>
          <a:xfrm>
            <a:off x="9585212" y="3176095"/>
            <a:ext cx="1462260" cy="369332"/>
          </a:xfrm>
          <a:prstGeom prst="rect">
            <a:avLst/>
          </a:prstGeom>
        </p:spPr>
        <p:txBody>
          <a:bodyPr wrap="none">
            <a:spAutoFit/>
          </a:bodyPr>
          <a:lstStyle/>
          <a:p>
            <a:r>
              <a:rPr lang="zh-CN" altLang="zh-CN" b="1" dirty="0" smtClean="0">
                <a:solidFill>
                  <a:srgbClr val="0070C0"/>
                </a:solidFill>
                <a:latin typeface="微软雅黑" panose="020B0503020204020204" pitchFamily="34" charset="-122"/>
                <a:ea typeface="微软雅黑" panose="020B0503020204020204" pitchFamily="34" charset="-122"/>
              </a:rPr>
              <a:t>改造后</a:t>
            </a:r>
            <a:r>
              <a:rPr lang="en-US" altLang="zh-CN" b="1" dirty="0" smtClean="0">
                <a:solidFill>
                  <a:srgbClr val="0070C0"/>
                </a:solidFill>
                <a:latin typeface="微软雅黑" panose="020B0503020204020204" pitchFamily="34" charset="-122"/>
                <a:ea typeface="微软雅黑" panose="020B0503020204020204" pitchFamily="34" charset="-122"/>
              </a:rPr>
              <a:t>40℃ </a:t>
            </a:r>
            <a:endParaRPr lang="zh-CN" altLang="zh-CN" b="1" dirty="0">
              <a:solidFill>
                <a:srgbClr val="0070C0"/>
              </a:solidFill>
              <a:latin typeface="微软雅黑" panose="020B0503020204020204" pitchFamily="34" charset="-122"/>
              <a:ea typeface="微软雅黑" panose="020B0503020204020204" pitchFamily="34" charset="-122"/>
            </a:endParaRPr>
          </a:p>
        </p:txBody>
      </p:sp>
      <p:sp>
        <p:nvSpPr>
          <p:cNvPr id="15" name="矩形 14"/>
          <p:cNvSpPr/>
          <p:nvPr/>
        </p:nvSpPr>
        <p:spPr>
          <a:xfrm>
            <a:off x="5492306" y="5728227"/>
            <a:ext cx="3196709" cy="369332"/>
          </a:xfrm>
          <a:prstGeom prst="rect">
            <a:avLst/>
          </a:prstGeom>
        </p:spPr>
        <p:txBody>
          <a:bodyPr wrap="none">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节能</a:t>
            </a:r>
            <a:r>
              <a:rPr lang="zh-CN" altLang="zh-CN" b="1" dirty="0" smtClean="0">
                <a:solidFill>
                  <a:srgbClr val="0070C0"/>
                </a:solidFill>
                <a:latin typeface="微软雅黑" panose="020B0503020204020204" pitchFamily="34" charset="-122"/>
                <a:ea typeface="微软雅黑" panose="020B0503020204020204" pitchFamily="34" charset="-122"/>
              </a:rPr>
              <a:t>器前烟道，改造前</a:t>
            </a:r>
            <a:r>
              <a:rPr lang="en-US" altLang="zh-CN" b="1" dirty="0" smtClean="0">
                <a:solidFill>
                  <a:srgbClr val="0070C0"/>
                </a:solidFill>
                <a:latin typeface="微软雅黑" panose="020B0503020204020204" pitchFamily="34" charset="-122"/>
                <a:ea typeface="微软雅黑" panose="020B0503020204020204" pitchFamily="34" charset="-122"/>
              </a:rPr>
              <a:t>230℃ </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7170" name="Rectangle 2"/>
          <p:cNvSpPr>
            <a:spLocks noChangeArrowheads="1"/>
          </p:cNvSpPr>
          <p:nvPr/>
        </p:nvSpPr>
        <p:spPr bwMode="auto">
          <a:xfrm>
            <a:off x="9389659" y="5721402"/>
            <a:ext cx="1897039"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 </a:t>
            </a: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改造后</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45.5℃</a:t>
            </a:r>
            <a:endPar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7"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4" name="图片 3"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27650" name="AutoShape 2" descr="http://img4.imgtn.bdimg.com/it/u=2984649084,3960824822&amp;fm=23&amp;gp=0.jpg"/>
          <p:cNvSpPr>
            <a:spLocks noChangeAspect="1" noChangeArrowheads="1"/>
          </p:cNvSpPr>
          <p:nvPr/>
        </p:nvSpPr>
        <p:spPr bwMode="auto">
          <a:xfrm>
            <a:off x="44450"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27652" name="AutoShape 4" descr="http://img4.imgtn.bdimg.com/it/u=2984649084,3960824822&amp;fm=23&amp;gp=0.jpg"/>
          <p:cNvSpPr>
            <a:spLocks noChangeAspect="1" noChangeArrowheads="1"/>
          </p:cNvSpPr>
          <p:nvPr/>
        </p:nvSpPr>
        <p:spPr bwMode="auto">
          <a:xfrm>
            <a:off x="44450"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11"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20" name="组合 19"/>
          <p:cNvGrpSpPr/>
          <p:nvPr/>
        </p:nvGrpSpPr>
        <p:grpSpPr>
          <a:xfrm>
            <a:off x="463470" y="885467"/>
            <a:ext cx="3903633" cy="4996718"/>
            <a:chOff x="463470" y="885467"/>
            <a:chExt cx="3903633" cy="3804346"/>
          </a:xfrm>
        </p:grpSpPr>
        <p:sp>
          <p:nvSpPr>
            <p:cNvPr id="13" name="文本框 3"/>
            <p:cNvSpPr txBox="1"/>
            <p:nvPr/>
          </p:nvSpPr>
          <p:spPr>
            <a:xfrm>
              <a:off x="633408" y="885467"/>
              <a:ext cx="236909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化工企业</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19" name="组合 18"/>
            <p:cNvGrpSpPr/>
            <p:nvPr/>
          </p:nvGrpSpPr>
          <p:grpSpPr>
            <a:xfrm>
              <a:off x="463470" y="1503031"/>
              <a:ext cx="3903633" cy="3186782"/>
              <a:chOff x="463470" y="1503031"/>
              <a:chExt cx="3903633" cy="3186782"/>
            </a:xfrm>
          </p:grpSpPr>
          <p:pic>
            <p:nvPicPr>
              <p:cNvPr id="12" name="图片 11" descr="F:\F\营创三征（营口）精细化工有限公司\IMG_20170113_083315.jpg"/>
              <p:cNvPicPr/>
              <p:nvPr/>
            </p:nvPicPr>
            <p:blipFill>
              <a:blip r:embed="rId1" cstate="print"/>
              <a:srcRect/>
              <a:stretch>
                <a:fillRect/>
              </a:stretch>
            </p:blipFill>
            <p:spPr bwMode="auto">
              <a:xfrm>
                <a:off x="553175" y="1503031"/>
                <a:ext cx="3743155" cy="2782366"/>
              </a:xfrm>
              <a:prstGeom prst="rect">
                <a:avLst/>
              </a:prstGeom>
              <a:noFill/>
              <a:ln w="9525">
                <a:noFill/>
                <a:miter lim="800000"/>
                <a:headEnd/>
                <a:tailEnd/>
              </a:ln>
            </p:spPr>
          </p:pic>
          <p:sp>
            <p:nvSpPr>
              <p:cNvPr id="14" name="矩形 13"/>
              <p:cNvSpPr/>
              <p:nvPr/>
            </p:nvSpPr>
            <p:spPr>
              <a:xfrm>
                <a:off x="463470" y="4377098"/>
                <a:ext cx="3903633" cy="312715"/>
              </a:xfrm>
              <a:prstGeom prst="rect">
                <a:avLst/>
              </a:prstGeom>
            </p:spPr>
            <p:txBody>
              <a:bodyPr wrap="none">
                <a:spAutoFit/>
              </a:bodyPr>
              <a:lstStyle/>
              <a:p>
                <a:r>
                  <a:rPr lang="zh-CN" altLang="en-US" b="1" dirty="0" smtClean="0">
                    <a:latin typeface="微软雅黑" panose="020B0503020204020204" pitchFamily="34" charset="-122"/>
                    <a:ea typeface="微软雅黑" panose="020B0503020204020204" pitchFamily="34" charset="-122"/>
                  </a:rPr>
                  <a:t>营创三征（营口）精细化工有限公司</a:t>
                </a:r>
                <a:endParaRPr lang="zh-CN" altLang="zh-CN" b="1" dirty="0">
                  <a:latin typeface="微软雅黑" panose="020B0503020204020204" pitchFamily="34" charset="-122"/>
                  <a:ea typeface="微软雅黑" panose="020B0503020204020204" pitchFamily="34" charset="-122"/>
                </a:endParaRPr>
              </a:p>
            </p:txBody>
          </p:sp>
        </p:grpSp>
      </p:grpSp>
      <p:grpSp>
        <p:nvGrpSpPr>
          <p:cNvPr id="27" name="组合 26"/>
          <p:cNvGrpSpPr/>
          <p:nvPr/>
        </p:nvGrpSpPr>
        <p:grpSpPr>
          <a:xfrm>
            <a:off x="4954137" y="818865"/>
            <a:ext cx="6823881" cy="2725694"/>
            <a:chOff x="4954137" y="818865"/>
            <a:chExt cx="6823881" cy="2535710"/>
          </a:xfrm>
        </p:grpSpPr>
        <p:sp>
          <p:nvSpPr>
            <p:cNvPr id="16" name="矩形 15"/>
            <p:cNvSpPr/>
            <p:nvPr/>
          </p:nvSpPr>
          <p:spPr>
            <a:xfrm>
              <a:off x="5336458" y="3039619"/>
              <a:ext cx="5354351" cy="314956"/>
            </a:xfrm>
            <a:prstGeom prst="rect">
              <a:avLst/>
            </a:prstGeom>
          </p:spPr>
          <p:txBody>
            <a:bodyPr wrap="none">
              <a:spAutoFit/>
            </a:bodyPr>
            <a:lstStyle/>
            <a:p>
              <a:r>
                <a:rPr lang="zh-CN" altLang="zh-CN" sz="1600" b="1" dirty="0" smtClean="0">
                  <a:solidFill>
                    <a:srgbClr val="0070C0"/>
                  </a:solidFill>
                </a:rPr>
                <a:t>营创三征（营口）精细化工有限公司高温裂解炉施工原状</a:t>
              </a:r>
              <a:endParaRPr lang="zh-CN" altLang="en-US" sz="1600" dirty="0">
                <a:solidFill>
                  <a:srgbClr val="0070C0"/>
                </a:solidFill>
              </a:endParaRPr>
            </a:p>
          </p:txBody>
        </p:sp>
        <p:grpSp>
          <p:nvGrpSpPr>
            <p:cNvPr id="24" name="组合 23"/>
            <p:cNvGrpSpPr/>
            <p:nvPr/>
          </p:nvGrpSpPr>
          <p:grpSpPr>
            <a:xfrm>
              <a:off x="4954137" y="818865"/>
              <a:ext cx="6823881" cy="2238233"/>
              <a:chOff x="4735773" y="1296537"/>
              <a:chExt cx="6823881" cy="2238233"/>
            </a:xfrm>
          </p:grpSpPr>
          <p:pic>
            <p:nvPicPr>
              <p:cNvPr id="17" name="图片 16" descr="20170413112038"/>
              <p:cNvPicPr/>
              <p:nvPr/>
            </p:nvPicPr>
            <p:blipFill>
              <a:blip r:embed="rId2" cstate="print"/>
              <a:stretch>
                <a:fillRect/>
              </a:stretch>
            </p:blipFill>
            <p:spPr>
              <a:xfrm>
                <a:off x="4735773" y="1296537"/>
                <a:ext cx="3512876" cy="2210938"/>
              </a:xfrm>
              <a:prstGeom prst="rect">
                <a:avLst/>
              </a:prstGeom>
            </p:spPr>
          </p:pic>
          <p:pic>
            <p:nvPicPr>
              <p:cNvPr id="18" name="图片 17" descr="20170413112059"/>
              <p:cNvPicPr/>
              <p:nvPr/>
            </p:nvPicPr>
            <p:blipFill>
              <a:blip r:embed="rId3" cstate="print"/>
              <a:stretch>
                <a:fillRect/>
              </a:stretch>
            </p:blipFill>
            <p:spPr>
              <a:xfrm>
                <a:off x="8434316" y="1296537"/>
                <a:ext cx="3125338" cy="2238233"/>
              </a:xfrm>
              <a:prstGeom prst="rect">
                <a:avLst/>
              </a:prstGeom>
            </p:spPr>
          </p:pic>
        </p:grpSp>
      </p:grpSp>
      <p:grpSp>
        <p:nvGrpSpPr>
          <p:cNvPr id="26" name="组合 25"/>
          <p:cNvGrpSpPr/>
          <p:nvPr/>
        </p:nvGrpSpPr>
        <p:grpSpPr>
          <a:xfrm>
            <a:off x="4954140" y="3495569"/>
            <a:ext cx="6823881" cy="3023862"/>
            <a:chOff x="4776716" y="3345440"/>
            <a:chExt cx="6823881" cy="2781228"/>
          </a:xfrm>
        </p:grpSpPr>
        <p:sp>
          <p:nvSpPr>
            <p:cNvPr id="21" name="Rectangle 1"/>
            <p:cNvSpPr>
              <a:spLocks noChangeArrowheads="1"/>
            </p:cNvSpPr>
            <p:nvPr/>
          </p:nvSpPr>
          <p:spPr bwMode="auto">
            <a:xfrm rot="10800000" flipV="1">
              <a:off x="5554640" y="5815279"/>
              <a:ext cx="5513695" cy="31138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1600" b="1" i="0" u="none" strike="noStrike" cap="none" normalizeH="0" baseline="0" dirty="0" smtClean="0">
                  <a:ln>
                    <a:noFill/>
                  </a:ln>
                  <a:solidFill>
                    <a:srgbClr val="0070C0"/>
                  </a:solidFill>
                  <a:effectLst/>
                  <a:latin typeface="黑体" panose="02010609060101010101" charset="-122"/>
                  <a:ea typeface="黑体" panose="02010609060101010101" charset="-122"/>
                  <a:cs typeface="宋体" panose="02010600030101010101" pitchFamily="2" charset="-122"/>
                </a:rPr>
                <a:t>高温裂解炉施工效果温度对比</a:t>
              </a:r>
              <a:endParaRPr kumimoji="0" lang="zh-CN" sz="1600" b="1" i="0" u="none" strike="noStrike" cap="none" normalizeH="0" baseline="0" dirty="0" smtClean="0">
                <a:ln>
                  <a:noFill/>
                </a:ln>
                <a:solidFill>
                  <a:srgbClr val="0070C0"/>
                </a:solidFill>
                <a:effectLst/>
                <a:latin typeface="黑体" panose="02010609060101010101" charset="-122"/>
                <a:ea typeface="黑体" panose="02010609060101010101" charset="-122"/>
                <a:cs typeface="宋体" panose="02010600030101010101" pitchFamily="2" charset="-122"/>
              </a:endParaRPr>
            </a:p>
          </p:txBody>
        </p:sp>
        <p:grpSp>
          <p:nvGrpSpPr>
            <p:cNvPr id="25" name="组合 24"/>
            <p:cNvGrpSpPr/>
            <p:nvPr/>
          </p:nvGrpSpPr>
          <p:grpSpPr>
            <a:xfrm>
              <a:off x="4776716" y="3345440"/>
              <a:ext cx="6823881" cy="2386619"/>
              <a:chOff x="4735773" y="3904999"/>
              <a:chExt cx="6823881" cy="2386619"/>
            </a:xfrm>
          </p:grpSpPr>
          <p:pic>
            <p:nvPicPr>
              <p:cNvPr id="22" name="图片 21" descr="20170411151632"/>
              <p:cNvPicPr/>
              <p:nvPr/>
            </p:nvPicPr>
            <p:blipFill>
              <a:blip r:embed="rId4" cstate="print"/>
              <a:stretch>
                <a:fillRect/>
              </a:stretch>
            </p:blipFill>
            <p:spPr>
              <a:xfrm>
                <a:off x="4735773" y="3904999"/>
                <a:ext cx="3480179" cy="2386619"/>
              </a:xfrm>
              <a:prstGeom prst="rect">
                <a:avLst/>
              </a:prstGeom>
            </p:spPr>
          </p:pic>
          <p:pic>
            <p:nvPicPr>
              <p:cNvPr id="23" name="图片 22" descr="20170411151602"/>
              <p:cNvPicPr/>
              <p:nvPr/>
            </p:nvPicPr>
            <p:blipFill>
              <a:blip r:embed="rId5" cstate="print"/>
              <a:stretch>
                <a:fillRect/>
              </a:stretch>
            </p:blipFill>
            <p:spPr>
              <a:xfrm>
                <a:off x="8407021" y="3906591"/>
                <a:ext cx="3152633" cy="2371379"/>
              </a:xfrm>
              <a:prstGeom prst="rect">
                <a:avLst/>
              </a:prstGeom>
            </p:spPr>
          </p:pic>
        </p:grpSp>
      </p:grpSp>
      <p:sp>
        <p:nvSpPr>
          <p:cNvPr id="28"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16"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1268" name="Rectangle 4"/>
          <p:cNvSpPr>
            <a:spLocks noChangeArrowheads="1"/>
          </p:cNvSpPr>
          <p:nvPr/>
        </p:nvSpPr>
        <p:spPr bwMode="auto">
          <a:xfrm>
            <a:off x="4653887" y="827151"/>
            <a:ext cx="6864823"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黑体" panose="02010609060101010101" charset="-122"/>
                <a:ea typeface="黑体" panose="02010609060101010101" charset="-122"/>
                <a:cs typeface="宋体" panose="02010600030101010101" pitchFamily="2" charset="-122"/>
              </a:rPr>
              <a:t>高温裂解炉施工过程图</a:t>
            </a:r>
            <a:endParaRPr kumimoji="0" lang="zh-CN" b="1" i="0" u="none" strike="noStrike" cap="none" normalizeH="0" baseline="0" dirty="0" smtClean="0">
              <a:ln>
                <a:noFill/>
              </a:ln>
              <a:solidFill>
                <a:srgbClr val="0070C0"/>
              </a:solidFill>
              <a:effectLst/>
              <a:latin typeface="黑体" panose="02010609060101010101" charset="-122"/>
              <a:ea typeface="黑体" panose="02010609060101010101" charset="-122"/>
              <a:cs typeface="宋体" panose="02010600030101010101" pitchFamily="2" charset="-122"/>
            </a:endParaRPr>
          </a:p>
        </p:txBody>
      </p:sp>
      <p:pic>
        <p:nvPicPr>
          <p:cNvPr id="28" name="图片 27" descr="微信图片_20170327111448"/>
          <p:cNvPicPr/>
          <p:nvPr/>
        </p:nvPicPr>
        <p:blipFill>
          <a:blip r:embed="rId1" cstate="print"/>
          <a:stretch>
            <a:fillRect/>
          </a:stretch>
        </p:blipFill>
        <p:spPr>
          <a:xfrm>
            <a:off x="5138685" y="1252050"/>
            <a:ext cx="6448264" cy="5257932"/>
          </a:xfrm>
          <a:prstGeom prst="rect">
            <a:avLst/>
          </a:prstGeom>
        </p:spPr>
      </p:pic>
      <p:grpSp>
        <p:nvGrpSpPr>
          <p:cNvPr id="12" name="组合 11"/>
          <p:cNvGrpSpPr/>
          <p:nvPr/>
        </p:nvGrpSpPr>
        <p:grpSpPr>
          <a:xfrm>
            <a:off x="463470" y="885467"/>
            <a:ext cx="3903633" cy="4996718"/>
            <a:chOff x="463470" y="885467"/>
            <a:chExt cx="3903633" cy="3804346"/>
          </a:xfrm>
        </p:grpSpPr>
        <p:sp>
          <p:nvSpPr>
            <p:cNvPr id="13" name="文本框 3"/>
            <p:cNvSpPr txBox="1"/>
            <p:nvPr/>
          </p:nvSpPr>
          <p:spPr>
            <a:xfrm>
              <a:off x="633408" y="885467"/>
              <a:ext cx="236909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化工企业</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14" name="组合 18"/>
            <p:cNvGrpSpPr/>
            <p:nvPr/>
          </p:nvGrpSpPr>
          <p:grpSpPr>
            <a:xfrm>
              <a:off x="463470" y="1503031"/>
              <a:ext cx="3903633" cy="3186782"/>
              <a:chOff x="463470" y="1503031"/>
              <a:chExt cx="3903633" cy="3186782"/>
            </a:xfrm>
          </p:grpSpPr>
          <p:pic>
            <p:nvPicPr>
              <p:cNvPr id="15" name="图片 14" descr="F:\F\营创三征（营口）精细化工有限公司\IMG_20170113_083315.jpg"/>
              <p:cNvPicPr/>
              <p:nvPr/>
            </p:nvPicPr>
            <p:blipFill>
              <a:blip r:embed="rId2" cstate="print"/>
              <a:srcRect/>
              <a:stretch>
                <a:fillRect/>
              </a:stretch>
            </p:blipFill>
            <p:spPr bwMode="auto">
              <a:xfrm>
                <a:off x="553175" y="1503031"/>
                <a:ext cx="3743155" cy="2782366"/>
              </a:xfrm>
              <a:prstGeom prst="rect">
                <a:avLst/>
              </a:prstGeom>
              <a:noFill/>
              <a:ln w="9525">
                <a:noFill/>
                <a:miter lim="800000"/>
                <a:headEnd/>
                <a:tailEnd/>
              </a:ln>
            </p:spPr>
          </p:pic>
          <p:sp>
            <p:nvSpPr>
              <p:cNvPr id="17" name="矩形 16"/>
              <p:cNvSpPr/>
              <p:nvPr/>
            </p:nvSpPr>
            <p:spPr>
              <a:xfrm>
                <a:off x="463470" y="4377098"/>
                <a:ext cx="3903633" cy="312715"/>
              </a:xfrm>
              <a:prstGeom prst="rect">
                <a:avLst/>
              </a:prstGeom>
            </p:spPr>
            <p:txBody>
              <a:bodyPr wrap="none">
                <a:spAutoFit/>
              </a:bodyPr>
              <a:lstStyle/>
              <a:p>
                <a:r>
                  <a:rPr lang="zh-CN" altLang="en-US" b="1" dirty="0" smtClean="0">
                    <a:latin typeface="微软雅黑" panose="020B0503020204020204" pitchFamily="34" charset="-122"/>
                    <a:ea typeface="微软雅黑" panose="020B0503020204020204" pitchFamily="34" charset="-122"/>
                  </a:rPr>
                  <a:t>营创三征（营口）精细化工有限公司</a:t>
                </a:r>
                <a:endParaRPr lang="zh-CN" altLang="zh-CN" b="1" dirty="0">
                  <a:latin typeface="微软雅黑" panose="020B0503020204020204" pitchFamily="34" charset="-122"/>
                  <a:ea typeface="微软雅黑" panose="020B0503020204020204" pitchFamily="34" charset="-122"/>
                </a:endParaRPr>
              </a:p>
            </p:txBody>
          </p:sp>
        </p:grpSp>
      </p:grpSp>
      <p:sp>
        <p:nvSpPr>
          <p:cNvPr id="18"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3"/>
          <a:srcRect l="28639" t="27676" r="28653" b="27148"/>
          <a:stretch>
            <a:fillRect/>
          </a:stretch>
        </p:blipFill>
        <p:spPr>
          <a:xfrm>
            <a:off x="323215" y="88900"/>
            <a:ext cx="741045" cy="588010"/>
          </a:xfrm>
          <a:prstGeom prst="rect">
            <a:avLst/>
          </a:prstGeom>
        </p:spPr>
      </p:pic>
    </p:spTree>
    <p:custDataLst>
      <p:tags r:id="rId4"/>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12"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25" name="组合 24"/>
          <p:cNvGrpSpPr/>
          <p:nvPr/>
        </p:nvGrpSpPr>
        <p:grpSpPr>
          <a:xfrm>
            <a:off x="4653887" y="799754"/>
            <a:ext cx="7192369" cy="5468403"/>
            <a:chOff x="4653887" y="799754"/>
            <a:chExt cx="7192369" cy="5468403"/>
          </a:xfrm>
        </p:grpSpPr>
        <p:sp>
          <p:nvSpPr>
            <p:cNvPr id="13" name="Rectangle 5"/>
            <p:cNvSpPr>
              <a:spLocks noChangeArrowheads="1"/>
            </p:cNvSpPr>
            <p:nvPr/>
          </p:nvSpPr>
          <p:spPr bwMode="auto">
            <a:xfrm>
              <a:off x="5823702" y="5898825"/>
              <a:ext cx="2973891" cy="369332"/>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黑体" panose="02010609060101010101" charset="-122"/>
                  <a:ea typeface="黑体" panose="02010609060101010101" charset="-122"/>
                  <a:cs typeface="宋体" panose="02010600030101010101" pitchFamily="2" charset="-122"/>
                </a:rPr>
                <a:t>高温裂解炉施工结构</a:t>
              </a:r>
              <a:r>
                <a:rPr lang="zh-CN" altLang="en-US" b="1" dirty="0" smtClean="0">
                  <a:solidFill>
                    <a:srgbClr val="0070C0"/>
                  </a:solidFill>
                  <a:latin typeface="黑体" panose="02010609060101010101" charset="-122"/>
                  <a:ea typeface="黑体" panose="02010609060101010101" charset="-122"/>
                  <a:cs typeface="宋体" panose="02010600030101010101" pitchFamily="2" charset="-122"/>
                </a:rPr>
                <a:t>释译</a:t>
              </a:r>
              <a:r>
                <a:rPr kumimoji="0" lang="zh-CN" b="1" i="0" u="none" strike="noStrike" cap="none" normalizeH="0" baseline="0" dirty="0" smtClean="0">
                  <a:ln>
                    <a:noFill/>
                  </a:ln>
                  <a:solidFill>
                    <a:srgbClr val="0070C0"/>
                  </a:solidFill>
                  <a:effectLst/>
                  <a:latin typeface="黑体" panose="02010609060101010101" charset="-122"/>
                  <a:ea typeface="黑体" panose="02010609060101010101" charset="-122"/>
                  <a:cs typeface="宋体" panose="02010600030101010101" pitchFamily="2" charset="-122"/>
                </a:rPr>
                <a:t>图</a:t>
              </a:r>
              <a:endParaRPr kumimoji="0" lang="zh-CN" b="1" i="0" u="none" strike="noStrike" cap="none" normalizeH="0" baseline="0" dirty="0" smtClean="0">
                <a:ln>
                  <a:noFill/>
                </a:ln>
                <a:solidFill>
                  <a:srgbClr val="0070C0"/>
                </a:solidFill>
                <a:effectLst/>
                <a:latin typeface="黑体" panose="02010609060101010101" charset="-122"/>
                <a:ea typeface="黑体" panose="02010609060101010101" charset="-122"/>
                <a:cs typeface="宋体" panose="02010600030101010101" pitchFamily="2" charset="-122"/>
              </a:endParaRPr>
            </a:p>
          </p:txBody>
        </p:sp>
        <p:grpSp>
          <p:nvGrpSpPr>
            <p:cNvPr id="35" name="组合 34"/>
            <p:cNvGrpSpPr/>
            <p:nvPr/>
          </p:nvGrpSpPr>
          <p:grpSpPr>
            <a:xfrm>
              <a:off x="4653887" y="799754"/>
              <a:ext cx="7192369" cy="5096079"/>
              <a:chOff x="4667535" y="1318369"/>
              <a:chExt cx="6237025" cy="5096079"/>
            </a:xfrm>
          </p:grpSpPr>
          <p:pic>
            <p:nvPicPr>
              <p:cNvPr id="19" name="图片 18" descr="微信图片_20170327111356"/>
              <p:cNvPicPr/>
              <p:nvPr/>
            </p:nvPicPr>
            <p:blipFill>
              <a:blip r:embed="rId1" cstate="print"/>
              <a:stretch>
                <a:fillRect/>
              </a:stretch>
            </p:blipFill>
            <p:spPr>
              <a:xfrm>
                <a:off x="4667535" y="1318369"/>
                <a:ext cx="4339988" cy="5096079"/>
              </a:xfrm>
              <a:prstGeom prst="rect">
                <a:avLst/>
              </a:prstGeom>
            </p:spPr>
          </p:pic>
          <p:sp>
            <p:nvSpPr>
              <p:cNvPr id="10251" name="矩形标注 3"/>
              <p:cNvSpPr>
                <a:spLocks noChangeArrowheads="1"/>
              </p:cNvSpPr>
              <p:nvPr/>
            </p:nvSpPr>
            <p:spPr bwMode="auto">
              <a:xfrm>
                <a:off x="9333883" y="2923540"/>
                <a:ext cx="1570677" cy="566866"/>
              </a:xfrm>
              <a:prstGeom prst="wedgeRectCallout">
                <a:avLst>
                  <a:gd name="adj1" fmla="val -93765"/>
                  <a:gd name="adj2" fmla="val -5503"/>
                </a:avLst>
              </a:prstGeom>
              <a:noFill/>
              <a:ln w="28575">
                <a:solidFill>
                  <a:srgbClr val="FF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无机复合绝热乳膏</a:t>
                </a:r>
                <a:r>
                  <a:rPr kumimoji="0" lang="en-US" altLang="zh-CN"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3cm</a:t>
                </a:r>
                <a:r>
                  <a:rPr kumimoji="0" lang="zh-CN" altLang="en-US"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厚</a:t>
                </a:r>
                <a:endParaRPr kumimoji="0" lang="zh-CN"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252" name="矩形标注 4"/>
              <p:cNvSpPr>
                <a:spLocks noChangeArrowheads="1"/>
              </p:cNvSpPr>
              <p:nvPr/>
            </p:nvSpPr>
            <p:spPr bwMode="auto">
              <a:xfrm>
                <a:off x="9624352" y="3610564"/>
                <a:ext cx="976279" cy="433985"/>
              </a:xfrm>
              <a:prstGeom prst="wedgeRectCallout">
                <a:avLst>
                  <a:gd name="adj1" fmla="val -138800"/>
                  <a:gd name="adj2" fmla="val 32762"/>
                </a:avLst>
              </a:prstGeom>
              <a:noFill/>
              <a:ln w="28575">
                <a:solidFill>
                  <a:srgbClr val="FF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保温砖</a:t>
                </a:r>
                <a:endParaRPr kumimoji="0" lang="zh-CN"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253" name="矩形标注 5"/>
              <p:cNvSpPr>
                <a:spLocks noChangeArrowheads="1"/>
              </p:cNvSpPr>
              <p:nvPr/>
            </p:nvSpPr>
            <p:spPr bwMode="auto">
              <a:xfrm>
                <a:off x="9212239" y="4798721"/>
                <a:ext cx="1596788" cy="646736"/>
              </a:xfrm>
              <a:prstGeom prst="wedgeRectCallout">
                <a:avLst>
                  <a:gd name="adj1" fmla="val -160381"/>
                  <a:gd name="adj2" fmla="val 146174"/>
                </a:avLst>
              </a:prstGeom>
              <a:noFill/>
              <a:ln w="28575">
                <a:solidFill>
                  <a:srgbClr val="FF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无机复合绝热乳膏</a:t>
                </a:r>
                <a:r>
                  <a:rPr kumimoji="0" lang="en-US" altLang="zh-CN"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6cm</a:t>
                </a:r>
                <a:r>
                  <a:rPr kumimoji="0" lang="zh-CN" altLang="en-US"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厚</a:t>
                </a:r>
                <a:endParaRPr kumimoji="0" lang="zh-CN"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254" name="矩形标注 6"/>
              <p:cNvSpPr>
                <a:spLocks noChangeArrowheads="1"/>
              </p:cNvSpPr>
              <p:nvPr/>
            </p:nvSpPr>
            <p:spPr bwMode="auto">
              <a:xfrm>
                <a:off x="9461004" y="4159053"/>
                <a:ext cx="1112932" cy="516682"/>
              </a:xfrm>
              <a:prstGeom prst="wedgeRectCallout">
                <a:avLst>
                  <a:gd name="adj1" fmla="val -149471"/>
                  <a:gd name="adj2" fmla="val -46746"/>
                </a:avLst>
              </a:prstGeom>
              <a:noFill/>
              <a:ln w="28575">
                <a:solidFill>
                  <a:srgbClr val="FF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耐火砖</a:t>
                </a:r>
                <a:endParaRPr kumimoji="0" lang="zh-CN"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255" name="矩形标注 7"/>
              <p:cNvSpPr>
                <a:spLocks noChangeArrowheads="1"/>
              </p:cNvSpPr>
              <p:nvPr/>
            </p:nvSpPr>
            <p:spPr bwMode="auto">
              <a:xfrm>
                <a:off x="9506131" y="2079602"/>
                <a:ext cx="1059542" cy="797288"/>
              </a:xfrm>
              <a:prstGeom prst="wedgeRectCallout">
                <a:avLst>
                  <a:gd name="adj1" fmla="val -101769"/>
                  <a:gd name="adj2" fmla="val 27481"/>
                </a:avLst>
              </a:prstGeom>
              <a:noFill/>
              <a:ln w="28575">
                <a:solidFill>
                  <a:srgbClr val="FF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外护钢板</a:t>
                </a:r>
                <a:endParaRPr kumimoji="0" lang="zh-CN" sz="16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256" name="爆炸形 2 16"/>
              <p:cNvSpPr>
                <a:spLocks noChangeArrowheads="1"/>
              </p:cNvSpPr>
              <p:nvPr/>
            </p:nvSpPr>
            <p:spPr bwMode="auto">
              <a:xfrm>
                <a:off x="5197664" y="1892868"/>
                <a:ext cx="3154363" cy="3333750"/>
              </a:xfrm>
              <a:prstGeom prst="irregularSeal2">
                <a:avLst/>
              </a:prstGeom>
              <a:noFill/>
              <a:ln w="28575">
                <a:solidFill>
                  <a:srgbClr val="FF0000"/>
                </a:solidFill>
                <a:miter lim="800000"/>
              </a:ln>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200" b="1" i="0" u="none" strike="noStrike" cap="none" normalizeH="0" baseline="0" dirty="0" smtClean="0">
                    <a:ln>
                      <a:noFill/>
                    </a:ln>
                    <a:solidFill>
                      <a:srgbClr val="FFFF00"/>
                    </a:solidFill>
                    <a:effectLst/>
                    <a:latin typeface="Calibri" panose="020F0502020204030204" charset="0"/>
                    <a:ea typeface="宋体" panose="02010600030101010101" pitchFamily="2" charset="-122"/>
                    <a:cs typeface="宋体" panose="02010600030101010101" pitchFamily="2" charset="-122"/>
                  </a:rPr>
                  <a:t>炉内生产工作温度</a:t>
                </a:r>
                <a:r>
                  <a:rPr kumimoji="0" lang="en-US" altLang="zh-CN" sz="2200" b="1" i="0" u="none" strike="noStrike" cap="none" normalizeH="0" baseline="0" dirty="0" smtClean="0">
                    <a:ln>
                      <a:noFill/>
                    </a:ln>
                    <a:solidFill>
                      <a:srgbClr val="FFFF00"/>
                    </a:solidFill>
                    <a:effectLst/>
                    <a:latin typeface="Calibri" panose="020F0502020204030204" charset="0"/>
                    <a:ea typeface="宋体" panose="02010600030101010101" pitchFamily="2" charset="-122"/>
                    <a:cs typeface="宋体" panose="02010600030101010101" pitchFamily="2" charset="-122"/>
                  </a:rPr>
                  <a:t>1500℃</a:t>
                </a:r>
                <a:endParaRPr kumimoji="0" lang="zh-CN" altLang="zh-CN" sz="1800" b="0" i="0" u="none" strike="noStrike" cap="none" normalizeH="0" baseline="0" dirty="0" smtClean="0">
                  <a:ln>
                    <a:noFill/>
                  </a:ln>
                  <a:solidFill>
                    <a:srgbClr val="FFFF00"/>
                  </a:solidFill>
                  <a:effectLst/>
                  <a:latin typeface="Arial" panose="020B0604020202020204" pitchFamily="34" charset="0"/>
                  <a:ea typeface="宋体" panose="02010600030101010101" pitchFamily="2" charset="-122"/>
                  <a:cs typeface="宋体" panose="02010600030101010101" pitchFamily="2" charset="-122"/>
                </a:endParaRPr>
              </a:p>
            </p:txBody>
          </p:sp>
        </p:grpSp>
      </p:grpSp>
      <p:grpSp>
        <p:nvGrpSpPr>
          <p:cNvPr id="20" name="组合 19"/>
          <p:cNvGrpSpPr/>
          <p:nvPr/>
        </p:nvGrpSpPr>
        <p:grpSpPr>
          <a:xfrm>
            <a:off x="463470" y="885467"/>
            <a:ext cx="3903633" cy="4996718"/>
            <a:chOff x="463470" y="885467"/>
            <a:chExt cx="3903633" cy="3804346"/>
          </a:xfrm>
        </p:grpSpPr>
        <p:sp>
          <p:nvSpPr>
            <p:cNvPr id="21" name="文本框 3"/>
            <p:cNvSpPr txBox="1"/>
            <p:nvPr/>
          </p:nvSpPr>
          <p:spPr>
            <a:xfrm>
              <a:off x="633408" y="885467"/>
              <a:ext cx="236909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化工企业</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22" name="组合 18"/>
            <p:cNvGrpSpPr/>
            <p:nvPr/>
          </p:nvGrpSpPr>
          <p:grpSpPr>
            <a:xfrm>
              <a:off x="463470" y="1503031"/>
              <a:ext cx="3903633" cy="3186782"/>
              <a:chOff x="463470" y="1503031"/>
              <a:chExt cx="3903633" cy="3186782"/>
            </a:xfrm>
          </p:grpSpPr>
          <p:pic>
            <p:nvPicPr>
              <p:cNvPr id="23" name="图片 22" descr="F:\F\营创三征（营口）精细化工有限公司\IMG_20170113_083315.jpg"/>
              <p:cNvPicPr/>
              <p:nvPr/>
            </p:nvPicPr>
            <p:blipFill>
              <a:blip r:embed="rId2" cstate="print"/>
              <a:srcRect/>
              <a:stretch>
                <a:fillRect/>
              </a:stretch>
            </p:blipFill>
            <p:spPr bwMode="auto">
              <a:xfrm>
                <a:off x="553175" y="1503031"/>
                <a:ext cx="3743155" cy="2782366"/>
              </a:xfrm>
              <a:prstGeom prst="rect">
                <a:avLst/>
              </a:prstGeom>
              <a:noFill/>
              <a:ln w="9525">
                <a:noFill/>
                <a:miter lim="800000"/>
                <a:headEnd/>
                <a:tailEnd/>
              </a:ln>
            </p:spPr>
          </p:pic>
          <p:sp>
            <p:nvSpPr>
              <p:cNvPr id="24" name="矩形 23"/>
              <p:cNvSpPr/>
              <p:nvPr/>
            </p:nvSpPr>
            <p:spPr>
              <a:xfrm>
                <a:off x="463470" y="4377098"/>
                <a:ext cx="3903633" cy="312715"/>
              </a:xfrm>
              <a:prstGeom prst="rect">
                <a:avLst/>
              </a:prstGeom>
            </p:spPr>
            <p:txBody>
              <a:bodyPr wrap="none">
                <a:spAutoFit/>
              </a:bodyPr>
              <a:lstStyle/>
              <a:p>
                <a:r>
                  <a:rPr lang="zh-CN" altLang="en-US" b="1" dirty="0" smtClean="0">
                    <a:latin typeface="微软雅黑" panose="020B0503020204020204" pitchFamily="34" charset="-122"/>
                    <a:ea typeface="微软雅黑" panose="020B0503020204020204" pitchFamily="34" charset="-122"/>
                  </a:rPr>
                  <a:t>营创三征（营口）精细化工有限公司</a:t>
                </a:r>
                <a:endParaRPr lang="zh-CN" altLang="zh-CN" b="1" dirty="0">
                  <a:latin typeface="微软雅黑" panose="020B0503020204020204" pitchFamily="34" charset="-122"/>
                  <a:ea typeface="微软雅黑" panose="020B0503020204020204" pitchFamily="34" charset="-122"/>
                </a:endParaRPr>
              </a:p>
            </p:txBody>
          </p:sp>
        </p:grpSp>
      </p:grpSp>
      <p:sp>
        <p:nvSpPr>
          <p:cNvPr id="26"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3"/>
          <a:srcRect l="28639" t="27676" r="28653" b="27148"/>
          <a:stretch>
            <a:fillRect/>
          </a:stretch>
        </p:blipFill>
        <p:spPr>
          <a:xfrm>
            <a:off x="323215" y="88900"/>
            <a:ext cx="741045" cy="588010"/>
          </a:xfrm>
          <a:prstGeom prst="rect">
            <a:avLst/>
          </a:prstGeom>
        </p:spPr>
      </p:pic>
    </p:spTree>
    <p:custDataLst>
      <p:tags r:id="rId4"/>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10"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9217" name="Rectangle 1"/>
          <p:cNvSpPr>
            <a:spLocks noChangeArrowheads="1"/>
          </p:cNvSpPr>
          <p:nvPr/>
        </p:nvSpPr>
        <p:spPr bwMode="auto">
          <a:xfrm>
            <a:off x="545909" y="823318"/>
            <a:ext cx="2715905" cy="5847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rPr>
              <a:t>耐火材料行业</a:t>
            </a:r>
            <a:endParaRPr kumimoji="0" lang="zh-CN" sz="32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2" name="组合 11"/>
          <p:cNvGrpSpPr/>
          <p:nvPr/>
        </p:nvGrpSpPr>
        <p:grpSpPr>
          <a:xfrm>
            <a:off x="282641" y="1567114"/>
            <a:ext cx="4303007" cy="4669914"/>
            <a:chOff x="282641" y="1567113"/>
            <a:chExt cx="4303007" cy="3868529"/>
          </a:xfrm>
        </p:grpSpPr>
        <p:pic>
          <p:nvPicPr>
            <p:cNvPr id="11" name="图片 10" descr="20171129132308"/>
            <p:cNvPicPr/>
            <p:nvPr/>
          </p:nvPicPr>
          <p:blipFill>
            <a:blip r:embed="rId1" cstate="print"/>
            <a:stretch>
              <a:fillRect/>
            </a:stretch>
          </p:blipFill>
          <p:spPr>
            <a:xfrm>
              <a:off x="282641" y="1567113"/>
              <a:ext cx="4303007" cy="3387023"/>
            </a:xfrm>
            <a:prstGeom prst="rect">
              <a:avLst/>
            </a:prstGeom>
          </p:spPr>
        </p:pic>
        <p:sp>
          <p:nvSpPr>
            <p:cNvPr id="9218" name="Rectangle 2"/>
            <p:cNvSpPr>
              <a:spLocks noChangeArrowheads="1"/>
            </p:cNvSpPr>
            <p:nvPr/>
          </p:nvSpPr>
          <p:spPr bwMode="auto">
            <a:xfrm>
              <a:off x="300250" y="5066310"/>
              <a:ext cx="4271750"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rPr>
                <a:t>营口濮耐镁质材料有限公司</a:t>
              </a:r>
              <a:endParaRPr kumimoji="0" lang="zh-CN" sz="1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7" name="组合 16"/>
          <p:cNvGrpSpPr/>
          <p:nvPr/>
        </p:nvGrpSpPr>
        <p:grpSpPr>
          <a:xfrm>
            <a:off x="5628322" y="777921"/>
            <a:ext cx="6176990" cy="5825665"/>
            <a:chOff x="5628322" y="777921"/>
            <a:chExt cx="6176990" cy="5825665"/>
          </a:xfrm>
        </p:grpSpPr>
        <p:sp>
          <p:nvSpPr>
            <p:cNvPr id="9219" name="Rectangle 3"/>
            <p:cNvSpPr>
              <a:spLocks noChangeArrowheads="1"/>
            </p:cNvSpPr>
            <p:nvPr/>
          </p:nvSpPr>
          <p:spPr bwMode="auto">
            <a:xfrm>
              <a:off x="6005015" y="6265032"/>
              <a:ext cx="5349923" cy="338554"/>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耐火砖烘干窑节能改造施工前后对比</a:t>
              </a:r>
              <a:endPar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6" name="组合 15"/>
            <p:cNvGrpSpPr/>
            <p:nvPr/>
          </p:nvGrpSpPr>
          <p:grpSpPr>
            <a:xfrm>
              <a:off x="5628322" y="777921"/>
              <a:ext cx="6176990" cy="5540991"/>
              <a:chOff x="5628322" y="1119116"/>
              <a:chExt cx="6176990" cy="5287522"/>
            </a:xfrm>
          </p:grpSpPr>
          <p:pic>
            <p:nvPicPr>
              <p:cNvPr id="13" name="图片 12" descr="20171129132255"/>
              <p:cNvPicPr/>
              <p:nvPr/>
            </p:nvPicPr>
            <p:blipFill>
              <a:blip r:embed="rId2" cstate="print"/>
              <a:stretch>
                <a:fillRect/>
              </a:stretch>
            </p:blipFill>
            <p:spPr>
              <a:xfrm>
                <a:off x="5646211" y="1119116"/>
                <a:ext cx="6159101" cy="2198209"/>
              </a:xfrm>
              <a:prstGeom prst="rect">
                <a:avLst/>
              </a:prstGeom>
            </p:spPr>
          </p:pic>
          <p:pic>
            <p:nvPicPr>
              <p:cNvPr id="14" name="图片 13" descr="20171129132320"/>
              <p:cNvPicPr/>
              <p:nvPr/>
            </p:nvPicPr>
            <p:blipFill>
              <a:blip r:embed="rId3" cstate="print"/>
              <a:stretch>
                <a:fillRect/>
              </a:stretch>
            </p:blipFill>
            <p:spPr>
              <a:xfrm>
                <a:off x="5628322" y="3415152"/>
                <a:ext cx="2928824" cy="2975610"/>
              </a:xfrm>
              <a:prstGeom prst="rect">
                <a:avLst/>
              </a:prstGeom>
            </p:spPr>
          </p:pic>
          <p:pic>
            <p:nvPicPr>
              <p:cNvPr id="15" name="图片 14" descr="20171129132524"/>
              <p:cNvPicPr/>
              <p:nvPr/>
            </p:nvPicPr>
            <p:blipFill>
              <a:blip r:embed="rId4" cstate="print"/>
              <a:stretch>
                <a:fillRect/>
              </a:stretch>
            </p:blipFill>
            <p:spPr>
              <a:xfrm>
                <a:off x="8707272" y="3399278"/>
                <a:ext cx="3056543" cy="3007360"/>
              </a:xfrm>
              <a:prstGeom prst="rect">
                <a:avLst/>
              </a:prstGeom>
            </p:spPr>
          </p:pic>
        </p:grpSp>
      </p:grpSp>
      <p:sp>
        <p:nvSpPr>
          <p:cNvPr id="18"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5"/>
          <a:srcRect l="28639" t="27676" r="28653" b="27148"/>
          <a:stretch>
            <a:fillRect/>
          </a:stretch>
        </p:blipFill>
        <p:spPr>
          <a:xfrm>
            <a:off x="323215" y="88900"/>
            <a:ext cx="741045" cy="588010"/>
          </a:xfrm>
          <a:prstGeom prst="rect">
            <a:avLst/>
          </a:prstGeom>
        </p:spPr>
      </p:pic>
    </p:spTree>
    <p:custDataLst>
      <p:tags r:id="rId6"/>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8"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8193" name="Rectangle 1"/>
          <p:cNvSpPr>
            <a:spLocks noChangeArrowheads="1"/>
          </p:cNvSpPr>
          <p:nvPr/>
        </p:nvSpPr>
        <p:spPr bwMode="auto">
          <a:xfrm>
            <a:off x="668739" y="5366561"/>
            <a:ext cx="3002509"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rPr>
              <a:t>海城后英集团有限公司</a:t>
            </a:r>
            <a:endParaRPr kumimoji="0" lang="zh-CN" sz="1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Rectangle 1"/>
          <p:cNvSpPr>
            <a:spLocks noChangeArrowheads="1"/>
          </p:cNvSpPr>
          <p:nvPr/>
        </p:nvSpPr>
        <p:spPr bwMode="auto">
          <a:xfrm>
            <a:off x="545909" y="823318"/>
            <a:ext cx="2715905" cy="5847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rPr>
              <a:t>耐火材料行业</a:t>
            </a:r>
            <a:endParaRPr kumimoji="0" lang="zh-CN" sz="32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 name="图片 9" descr="20171130083928"/>
          <p:cNvPicPr/>
          <p:nvPr/>
        </p:nvPicPr>
        <p:blipFill>
          <a:blip r:embed="rId1" cstate="print"/>
          <a:stretch>
            <a:fillRect/>
          </a:stretch>
        </p:blipFill>
        <p:spPr>
          <a:xfrm>
            <a:off x="348336" y="1409727"/>
            <a:ext cx="3718698" cy="3885604"/>
          </a:xfrm>
          <a:prstGeom prst="rect">
            <a:avLst/>
          </a:prstGeom>
        </p:spPr>
      </p:pic>
      <p:sp>
        <p:nvSpPr>
          <p:cNvPr id="8194" name="Rectangle 2"/>
          <p:cNvSpPr>
            <a:spLocks noChangeArrowheads="1"/>
          </p:cNvSpPr>
          <p:nvPr/>
        </p:nvSpPr>
        <p:spPr bwMode="auto">
          <a:xfrm>
            <a:off x="5090615" y="6039844"/>
            <a:ext cx="6114197" cy="338554"/>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耐火砖隧道窑外壁节能改造前后</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及</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温度对比</a:t>
            </a:r>
            <a:endPar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6" name="组合 15"/>
          <p:cNvGrpSpPr/>
          <p:nvPr/>
        </p:nvGrpSpPr>
        <p:grpSpPr>
          <a:xfrm>
            <a:off x="4763068" y="774453"/>
            <a:ext cx="6892120" cy="5258540"/>
            <a:chOff x="4763068" y="1156590"/>
            <a:chExt cx="6892120" cy="5258540"/>
          </a:xfrm>
        </p:grpSpPr>
        <p:pic>
          <p:nvPicPr>
            <p:cNvPr id="12" name="图片 11" descr="20171130083956"/>
            <p:cNvPicPr/>
            <p:nvPr/>
          </p:nvPicPr>
          <p:blipFill>
            <a:blip r:embed="rId2" cstate="print"/>
            <a:stretch>
              <a:fillRect/>
            </a:stretch>
          </p:blipFill>
          <p:spPr>
            <a:xfrm>
              <a:off x="4763068" y="1160400"/>
              <a:ext cx="3261815" cy="2592734"/>
            </a:xfrm>
            <a:prstGeom prst="rect">
              <a:avLst/>
            </a:prstGeom>
          </p:spPr>
        </p:pic>
        <p:pic>
          <p:nvPicPr>
            <p:cNvPr id="13" name="图片 12" descr="20171130084046"/>
            <p:cNvPicPr/>
            <p:nvPr/>
          </p:nvPicPr>
          <p:blipFill>
            <a:blip r:embed="rId3" cstate="print"/>
            <a:stretch>
              <a:fillRect/>
            </a:stretch>
          </p:blipFill>
          <p:spPr>
            <a:xfrm>
              <a:off x="8175009" y="1156590"/>
              <a:ext cx="3452884" cy="2596544"/>
            </a:xfrm>
            <a:prstGeom prst="rect">
              <a:avLst/>
            </a:prstGeom>
          </p:spPr>
        </p:pic>
        <p:pic>
          <p:nvPicPr>
            <p:cNvPr id="14" name="图片 13" descr="164348077987700822"/>
            <p:cNvPicPr/>
            <p:nvPr/>
          </p:nvPicPr>
          <p:blipFill>
            <a:blip r:embed="rId4" cstate="print"/>
            <a:stretch>
              <a:fillRect/>
            </a:stretch>
          </p:blipFill>
          <p:spPr>
            <a:xfrm>
              <a:off x="4767247" y="3854810"/>
              <a:ext cx="3284932" cy="2560320"/>
            </a:xfrm>
            <a:prstGeom prst="rect">
              <a:avLst/>
            </a:prstGeom>
            <a:noFill/>
            <a:ln w="9525">
              <a:noFill/>
            </a:ln>
          </p:spPr>
        </p:pic>
        <p:pic>
          <p:nvPicPr>
            <p:cNvPr id="15" name="图片 14" descr="50663445004573049"/>
            <p:cNvPicPr/>
            <p:nvPr/>
          </p:nvPicPr>
          <p:blipFill>
            <a:blip r:embed="rId5" cstate="print"/>
            <a:stretch>
              <a:fillRect/>
            </a:stretch>
          </p:blipFill>
          <p:spPr>
            <a:xfrm>
              <a:off x="8189310" y="3853227"/>
              <a:ext cx="3465878" cy="2561221"/>
            </a:xfrm>
            <a:prstGeom prst="rect">
              <a:avLst/>
            </a:prstGeom>
            <a:noFill/>
            <a:ln w="9525">
              <a:noFill/>
            </a:ln>
          </p:spPr>
        </p:pic>
      </p:grpSp>
      <p:sp>
        <p:nvSpPr>
          <p:cNvPr id="17"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10"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2" name="Rectangle 1"/>
          <p:cNvSpPr>
            <a:spLocks noChangeArrowheads="1"/>
          </p:cNvSpPr>
          <p:nvPr/>
        </p:nvSpPr>
        <p:spPr bwMode="auto">
          <a:xfrm>
            <a:off x="1037228" y="836966"/>
            <a:ext cx="1992575" cy="5847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rPr>
              <a:t>饲料</a:t>
            </a:r>
            <a:r>
              <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rPr>
              <a:t>行业</a:t>
            </a:r>
            <a:endParaRPr kumimoji="0" lang="zh-CN" sz="32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7" name="组合 16"/>
          <p:cNvGrpSpPr/>
          <p:nvPr/>
        </p:nvGrpSpPr>
        <p:grpSpPr>
          <a:xfrm>
            <a:off x="334688" y="1488363"/>
            <a:ext cx="3705050" cy="4622843"/>
            <a:chOff x="334688" y="1488363"/>
            <a:chExt cx="3705050" cy="4622843"/>
          </a:xfrm>
        </p:grpSpPr>
        <p:pic>
          <p:nvPicPr>
            <p:cNvPr id="14" name="图片 13" descr="20171130104618"/>
            <p:cNvPicPr/>
            <p:nvPr/>
          </p:nvPicPr>
          <p:blipFill>
            <a:blip r:embed="rId1" cstate="print"/>
            <a:stretch>
              <a:fillRect/>
            </a:stretch>
          </p:blipFill>
          <p:spPr>
            <a:xfrm>
              <a:off x="334688" y="1488363"/>
              <a:ext cx="3705050" cy="4148161"/>
            </a:xfrm>
            <a:prstGeom prst="rect">
              <a:avLst/>
            </a:prstGeom>
          </p:spPr>
        </p:pic>
        <p:sp>
          <p:nvSpPr>
            <p:cNvPr id="15" name="矩形 14"/>
            <p:cNvSpPr/>
            <p:nvPr/>
          </p:nvSpPr>
          <p:spPr>
            <a:xfrm>
              <a:off x="938230" y="5741874"/>
              <a:ext cx="2509020" cy="369332"/>
            </a:xfrm>
            <a:prstGeom prst="rect">
              <a:avLst/>
            </a:prstGeom>
          </p:spPr>
          <p:txBody>
            <a:bodyPr wrap="none">
              <a:spAutoFit/>
            </a:bodyPr>
            <a:lstStyle/>
            <a:p>
              <a:r>
                <a:rPr lang="zh-CN" altLang="zh-CN" b="1" dirty="0" smtClean="0">
                  <a:latin typeface="微软雅黑" panose="020B0503020204020204" pitchFamily="34" charset="-122"/>
                  <a:ea typeface="微软雅黑" panose="020B0503020204020204" pitchFamily="34" charset="-122"/>
                </a:rPr>
                <a:t>营口鸿谊牧业有限公司</a:t>
              </a:r>
              <a:endParaRPr lang="zh-CN" altLang="en-US" dirty="0">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817660" y="852986"/>
            <a:ext cx="7083187" cy="5548949"/>
            <a:chOff x="4817660" y="852986"/>
            <a:chExt cx="7083187" cy="5243126"/>
          </a:xfrm>
        </p:grpSpPr>
        <p:sp>
          <p:nvSpPr>
            <p:cNvPr id="7169" name="Rectangle 1"/>
            <p:cNvSpPr>
              <a:spLocks noChangeArrowheads="1"/>
            </p:cNvSpPr>
            <p:nvPr/>
          </p:nvSpPr>
          <p:spPr bwMode="auto">
            <a:xfrm>
              <a:off x="5500056" y="5776217"/>
              <a:ext cx="5677468" cy="31989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制</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粒</a:t>
              </a:r>
              <a:r>
                <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机节能改造前后外观及温度对比</a:t>
              </a:r>
              <a:endParaRPr kumimoji="0" 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8" name="组合 17"/>
            <p:cNvGrpSpPr/>
            <p:nvPr/>
          </p:nvGrpSpPr>
          <p:grpSpPr>
            <a:xfrm>
              <a:off x="4817660" y="852986"/>
              <a:ext cx="7083187" cy="4899119"/>
              <a:chOff x="4708478" y="1276066"/>
              <a:chExt cx="7083187" cy="4899119"/>
            </a:xfrm>
          </p:grpSpPr>
          <p:pic>
            <p:nvPicPr>
              <p:cNvPr id="7173" name="图片 89" descr="20171130095651"/>
              <p:cNvPicPr>
                <a:picLocks noChangeAspect="1" noChangeArrowheads="1"/>
              </p:cNvPicPr>
              <p:nvPr/>
            </p:nvPicPr>
            <p:blipFill>
              <a:blip r:embed="rId2" cstate="print"/>
              <a:srcRect/>
              <a:stretch>
                <a:fillRect/>
              </a:stretch>
            </p:blipFill>
            <p:spPr bwMode="auto">
              <a:xfrm>
                <a:off x="4735773" y="1276066"/>
                <a:ext cx="3466531" cy="2171700"/>
              </a:xfrm>
              <a:prstGeom prst="rect">
                <a:avLst/>
              </a:prstGeom>
              <a:noFill/>
            </p:spPr>
          </p:pic>
          <p:pic>
            <p:nvPicPr>
              <p:cNvPr id="7172" name="图片 93" descr="20171130104632"/>
              <p:cNvPicPr>
                <a:picLocks noChangeAspect="1" noChangeArrowheads="1"/>
              </p:cNvPicPr>
              <p:nvPr/>
            </p:nvPicPr>
            <p:blipFill>
              <a:blip r:embed="rId3" cstate="print"/>
              <a:srcRect/>
              <a:stretch>
                <a:fillRect/>
              </a:stretch>
            </p:blipFill>
            <p:spPr bwMode="auto">
              <a:xfrm>
                <a:off x="8366078" y="1277770"/>
                <a:ext cx="3417058" cy="2171700"/>
              </a:xfrm>
              <a:prstGeom prst="rect">
                <a:avLst/>
              </a:prstGeom>
              <a:noFill/>
            </p:spPr>
          </p:pic>
          <p:pic>
            <p:nvPicPr>
              <p:cNvPr id="7171" name="图片 90" descr="20171130095716"/>
              <p:cNvPicPr>
                <a:picLocks noChangeAspect="1" noChangeArrowheads="1"/>
              </p:cNvPicPr>
              <p:nvPr/>
            </p:nvPicPr>
            <p:blipFill>
              <a:blip r:embed="rId4" cstate="print"/>
              <a:srcRect/>
              <a:stretch>
                <a:fillRect/>
              </a:stretch>
            </p:blipFill>
            <p:spPr bwMode="auto">
              <a:xfrm>
                <a:off x="4708478" y="3674659"/>
                <a:ext cx="3507473" cy="2476500"/>
              </a:xfrm>
              <a:prstGeom prst="rect">
                <a:avLst/>
              </a:prstGeom>
              <a:noFill/>
            </p:spPr>
          </p:pic>
          <p:pic>
            <p:nvPicPr>
              <p:cNvPr id="7170" name="图片 91" descr="20171130104559"/>
              <p:cNvPicPr>
                <a:picLocks noChangeAspect="1" noChangeArrowheads="1"/>
              </p:cNvPicPr>
              <p:nvPr/>
            </p:nvPicPr>
            <p:blipFill>
              <a:blip r:embed="rId5" cstate="print"/>
              <a:srcRect/>
              <a:stretch>
                <a:fillRect/>
              </a:stretch>
            </p:blipFill>
            <p:spPr bwMode="auto">
              <a:xfrm>
                <a:off x="8338782" y="3657600"/>
                <a:ext cx="3452883" cy="2517585"/>
              </a:xfrm>
              <a:prstGeom prst="rect">
                <a:avLst/>
              </a:prstGeom>
              <a:noFill/>
            </p:spPr>
          </p:pic>
        </p:grpSp>
      </p:grpSp>
      <p:sp>
        <p:nvSpPr>
          <p:cNvPr id="7174" name="Rectangle 6"/>
          <p:cNvSpPr>
            <a:spLocks noChangeArrowheads="1"/>
          </p:cNvSpPr>
          <p:nvPr/>
        </p:nvSpPr>
        <p:spPr bwMode="auto">
          <a:xfrm>
            <a:off x="0" y="0"/>
            <a:ext cx="12192000" cy="457200"/>
          </a:xfrm>
          <a:prstGeom prst="rect">
            <a:avLst/>
          </a:prstGeom>
          <a:noFill/>
          <a:ln w="9525">
            <a:noFill/>
            <a:miter lim="800000"/>
          </a:ln>
          <a:effectLst/>
        </p:spPr>
        <p:txBody>
          <a:bodyPr vert="horz" wrap="none" lIns="91440" tIns="45720" rIns="91440" bIns="45720" numCol="1" anchor="ctr" anchorCtr="0" compatLnSpc="1">
            <a:spAutoFit/>
          </a:bodyPr>
          <a:lstStyle/>
          <a:p>
            <a:endParaRPr lang="zh-CN" altLang="en-US"/>
          </a:p>
        </p:txBody>
      </p:sp>
      <p:sp>
        <p:nvSpPr>
          <p:cNvPr id="7175" name="Rectangle 7"/>
          <p:cNvSpPr>
            <a:spLocks noChangeArrowheads="1"/>
          </p:cNvSpPr>
          <p:nvPr/>
        </p:nvSpPr>
        <p:spPr bwMode="auto">
          <a:xfrm>
            <a:off x="0" y="2628900"/>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7177" name="Rectangle 9"/>
          <p:cNvSpPr>
            <a:spLocks noChangeArrowheads="1"/>
          </p:cNvSpPr>
          <p:nvPr/>
        </p:nvSpPr>
        <p:spPr bwMode="auto">
          <a:xfrm>
            <a:off x="0" y="7734300"/>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宋体" panose="02010600030101010101" pitchFamily="2" charset="-122"/>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0"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11"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15" name="Rectangle 1"/>
          <p:cNvSpPr>
            <a:spLocks noChangeArrowheads="1"/>
          </p:cNvSpPr>
          <p:nvPr/>
        </p:nvSpPr>
        <p:spPr bwMode="auto">
          <a:xfrm>
            <a:off x="395785" y="836966"/>
            <a:ext cx="3889611" cy="5847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rPr>
              <a:t>冶金（热处理）</a:t>
            </a:r>
            <a:r>
              <a:rPr kumimoji="0" lang="zh-CN"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rPr>
              <a:t>行业</a:t>
            </a:r>
            <a:endParaRPr kumimoji="0" lang="zh-CN" sz="32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9" name="组合 18"/>
          <p:cNvGrpSpPr/>
          <p:nvPr/>
        </p:nvGrpSpPr>
        <p:grpSpPr>
          <a:xfrm>
            <a:off x="293426" y="1785358"/>
            <a:ext cx="4756245" cy="4274248"/>
            <a:chOff x="293426" y="1785358"/>
            <a:chExt cx="4756245" cy="3629812"/>
          </a:xfrm>
        </p:grpSpPr>
        <p:pic>
          <p:nvPicPr>
            <p:cNvPr id="12" name="图片 11" descr="http://www.chinatt315.org.cn/2009315hd/qytp/dyzv-bearing1.jpg"/>
            <p:cNvPicPr/>
            <p:nvPr/>
          </p:nvPicPr>
          <p:blipFill>
            <a:blip r:embed="rId1" cstate="print"/>
            <a:srcRect/>
            <a:stretch>
              <a:fillRect/>
            </a:stretch>
          </p:blipFill>
          <p:spPr bwMode="auto">
            <a:xfrm>
              <a:off x="293426" y="1785358"/>
              <a:ext cx="4756245" cy="3250665"/>
            </a:xfrm>
            <a:prstGeom prst="rect">
              <a:avLst/>
            </a:prstGeom>
            <a:no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p:spPr>
        </p:pic>
        <p:sp>
          <p:nvSpPr>
            <p:cNvPr id="16" name="矩形 15"/>
            <p:cNvSpPr/>
            <p:nvPr/>
          </p:nvSpPr>
          <p:spPr>
            <a:xfrm>
              <a:off x="1279000" y="5045838"/>
              <a:ext cx="2973891" cy="369332"/>
            </a:xfrm>
            <a:prstGeom prst="rect">
              <a:avLst/>
            </a:prstGeom>
          </p:spPr>
          <p:txBody>
            <a:bodyPr wrap="none">
              <a:spAutoFit/>
            </a:bodyPr>
            <a:lstStyle/>
            <a:p>
              <a:r>
                <a:rPr lang="zh-CN" altLang="zh-CN" b="1" dirty="0" smtClean="0">
                  <a:latin typeface="微软雅黑" panose="020B0503020204020204" pitchFamily="34" charset="-122"/>
                  <a:ea typeface="微软雅黑" panose="020B0503020204020204" pitchFamily="34" charset="-122"/>
                </a:rPr>
                <a:t>大连冶金轴承股份有限公司</a:t>
              </a:r>
              <a:endParaRPr lang="zh-CN" altLang="en-US" dirty="0">
                <a:latin typeface="微软雅黑" panose="020B0503020204020204" pitchFamily="34" charset="-122"/>
                <a:ea typeface="微软雅黑" panose="020B0503020204020204" pitchFamily="34" charset="-122"/>
              </a:endParaRPr>
            </a:p>
          </p:txBody>
        </p:sp>
      </p:grpSp>
      <p:sp>
        <p:nvSpPr>
          <p:cNvPr id="6147" name="Rectangle 3"/>
          <p:cNvSpPr>
            <a:spLocks noChangeArrowheads="1"/>
          </p:cNvSpPr>
          <p:nvPr/>
        </p:nvSpPr>
        <p:spPr bwMode="auto">
          <a:xfrm>
            <a:off x="0" y="2962275"/>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200" b="0" i="0" u="none" strike="noStrike" cap="none" normalizeH="0" baseline="0" smtClean="0">
              <a:ln>
                <a:noFill/>
              </a:ln>
              <a:solidFill>
                <a:schemeClr val="tx1"/>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 </a:t>
            </a:r>
            <a:r>
              <a:rPr kumimoji="0" lang="en-US" altLang="zh-CN" sz="1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23" name="组合 22"/>
          <p:cNvGrpSpPr/>
          <p:nvPr/>
        </p:nvGrpSpPr>
        <p:grpSpPr>
          <a:xfrm>
            <a:off x="5554638" y="805216"/>
            <a:ext cx="6172627" cy="2893138"/>
            <a:chOff x="5554638" y="805216"/>
            <a:chExt cx="6172627" cy="2893138"/>
          </a:xfrm>
        </p:grpSpPr>
        <p:sp>
          <p:nvSpPr>
            <p:cNvPr id="6146" name="Rectangle 2"/>
            <p:cNvSpPr>
              <a:spLocks noChangeArrowheads="1"/>
            </p:cNvSpPr>
            <p:nvPr/>
          </p:nvSpPr>
          <p:spPr bwMode="auto">
            <a:xfrm>
              <a:off x="5936775" y="3329022"/>
              <a:ext cx="5090615"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井式渗碳炉外观节能改造前后对比</a:t>
              </a:r>
              <a:endPar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0" name="组合 19"/>
            <p:cNvGrpSpPr/>
            <p:nvPr/>
          </p:nvGrpSpPr>
          <p:grpSpPr>
            <a:xfrm>
              <a:off x="5554638" y="805216"/>
              <a:ext cx="6172627" cy="2524837"/>
              <a:chOff x="5540990" y="1119115"/>
              <a:chExt cx="6172627" cy="2524837"/>
            </a:xfrm>
          </p:grpSpPr>
          <p:pic>
            <p:nvPicPr>
              <p:cNvPr id="6149" name="图片 84" descr="2014-06-13 16.09.51"/>
              <p:cNvPicPr>
                <a:picLocks noChangeAspect="1" noChangeArrowheads="1"/>
              </p:cNvPicPr>
              <p:nvPr/>
            </p:nvPicPr>
            <p:blipFill>
              <a:blip r:embed="rId2" cstate="print"/>
              <a:srcRect/>
              <a:stretch>
                <a:fillRect/>
              </a:stretch>
            </p:blipFill>
            <p:spPr bwMode="auto">
              <a:xfrm>
                <a:off x="5540990" y="1119115"/>
                <a:ext cx="3125338" cy="2483893"/>
              </a:xfrm>
              <a:prstGeom prst="rect">
                <a:avLst/>
              </a:prstGeom>
              <a:noFill/>
            </p:spPr>
          </p:pic>
          <p:pic>
            <p:nvPicPr>
              <p:cNvPr id="6148" name="图片 85" descr="20150109_150245"/>
              <p:cNvPicPr>
                <a:picLocks noChangeAspect="1" noChangeArrowheads="1"/>
              </p:cNvPicPr>
              <p:nvPr/>
            </p:nvPicPr>
            <p:blipFill>
              <a:blip r:embed="rId3" cstate="print"/>
              <a:srcRect/>
              <a:stretch>
                <a:fillRect/>
              </a:stretch>
            </p:blipFill>
            <p:spPr bwMode="auto">
              <a:xfrm>
                <a:off x="8789158" y="1137739"/>
                <a:ext cx="2924459" cy="2506213"/>
              </a:xfrm>
              <a:prstGeom prst="rect">
                <a:avLst/>
              </a:prstGeom>
              <a:noFill/>
            </p:spPr>
          </p:pic>
        </p:grpSp>
      </p:grpSp>
      <p:sp>
        <p:nvSpPr>
          <p:cNvPr id="6150" name="Rectangle 6"/>
          <p:cNvSpPr>
            <a:spLocks noChangeArrowheads="1"/>
          </p:cNvSpPr>
          <p:nvPr/>
        </p:nvSpPr>
        <p:spPr bwMode="auto">
          <a:xfrm>
            <a:off x="0" y="0"/>
            <a:ext cx="12192000" cy="457200"/>
          </a:xfrm>
          <a:prstGeom prst="rect">
            <a:avLst/>
          </a:prstGeom>
          <a:noFill/>
          <a:ln w="9525">
            <a:noFill/>
            <a:miter lim="800000"/>
          </a:ln>
          <a:effectLst/>
        </p:spPr>
        <p:txBody>
          <a:bodyPr vert="horz" wrap="none" lIns="91440" tIns="45720" rIns="91440" bIns="45720" numCol="1" anchor="ctr" anchorCtr="0" compatLnSpc="1">
            <a:spAutoFit/>
          </a:bodyPr>
          <a:lstStyle/>
          <a:p>
            <a:endParaRPr lang="zh-CN" altLang="en-US"/>
          </a:p>
        </p:txBody>
      </p:sp>
      <p:sp>
        <p:nvSpPr>
          <p:cNvPr id="6151" name="Rectangle 7"/>
          <p:cNvSpPr>
            <a:spLocks noChangeArrowheads="1"/>
          </p:cNvSpPr>
          <p:nvPr/>
        </p:nvSpPr>
        <p:spPr bwMode="auto">
          <a:xfrm>
            <a:off x="0" y="3362325"/>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6154" name="Rectangle 10"/>
          <p:cNvSpPr>
            <a:spLocks noChangeArrowheads="1"/>
          </p:cNvSpPr>
          <p:nvPr/>
        </p:nvSpPr>
        <p:spPr bwMode="auto">
          <a:xfrm>
            <a:off x="0" y="0"/>
            <a:ext cx="12192000" cy="457200"/>
          </a:xfrm>
          <a:prstGeom prst="rect">
            <a:avLst/>
          </a:prstGeom>
          <a:noFill/>
          <a:ln w="9525">
            <a:noFill/>
            <a:miter lim="800000"/>
          </a:ln>
          <a:effectLst/>
        </p:spPr>
        <p:txBody>
          <a:bodyPr vert="horz" wrap="none" lIns="91440" tIns="45720" rIns="91440" bIns="45720" numCol="1" anchor="ctr" anchorCtr="0" compatLnSpc="1">
            <a:spAutoFit/>
          </a:bodyPr>
          <a:lstStyle/>
          <a:p>
            <a:endParaRPr lang="zh-CN" altLang="en-US"/>
          </a:p>
        </p:txBody>
      </p:sp>
      <p:sp>
        <p:nvSpPr>
          <p:cNvPr id="6155" name="Rectangle 11"/>
          <p:cNvSpPr>
            <a:spLocks noChangeArrowheads="1"/>
          </p:cNvSpPr>
          <p:nvPr/>
        </p:nvSpPr>
        <p:spPr bwMode="auto">
          <a:xfrm>
            <a:off x="0" y="2962275"/>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0" i="0" u="none" strike="noStrike" cap="none" normalizeH="0" baseline="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22" name="组合 21"/>
          <p:cNvGrpSpPr/>
          <p:nvPr/>
        </p:nvGrpSpPr>
        <p:grpSpPr>
          <a:xfrm>
            <a:off x="5445456" y="3787252"/>
            <a:ext cx="6359857" cy="2899960"/>
            <a:chOff x="5445456" y="3637127"/>
            <a:chExt cx="6359857" cy="2899960"/>
          </a:xfrm>
        </p:grpSpPr>
        <p:grpSp>
          <p:nvGrpSpPr>
            <p:cNvPr id="21" name="组合 20"/>
            <p:cNvGrpSpPr/>
            <p:nvPr/>
          </p:nvGrpSpPr>
          <p:grpSpPr>
            <a:xfrm>
              <a:off x="5581934" y="3637127"/>
              <a:ext cx="6155141" cy="2522135"/>
              <a:chOff x="5581934" y="4142095"/>
              <a:chExt cx="6155141" cy="2522135"/>
            </a:xfrm>
          </p:grpSpPr>
          <p:pic>
            <p:nvPicPr>
              <p:cNvPr id="6153" name="Picture 8"/>
              <p:cNvPicPr>
                <a:picLocks noChangeAspect="1" noChangeArrowheads="1"/>
              </p:cNvPicPr>
              <p:nvPr/>
            </p:nvPicPr>
            <p:blipFill>
              <a:blip r:embed="rId4" cstate="print"/>
              <a:srcRect/>
              <a:stretch>
                <a:fillRect/>
              </a:stretch>
            </p:blipFill>
            <p:spPr bwMode="auto">
              <a:xfrm>
                <a:off x="5581934" y="4142095"/>
                <a:ext cx="3098042" cy="2505075"/>
              </a:xfrm>
              <a:prstGeom prst="rect">
                <a:avLst/>
              </a:prstGeom>
              <a:noFill/>
            </p:spPr>
          </p:pic>
          <p:pic>
            <p:nvPicPr>
              <p:cNvPr id="6152" name="图片 86" descr="DSC09489"/>
              <p:cNvPicPr>
                <a:picLocks noChangeAspect="1" noChangeArrowheads="1"/>
              </p:cNvPicPr>
              <p:nvPr/>
            </p:nvPicPr>
            <p:blipFill>
              <a:blip r:embed="rId5" cstate="print"/>
              <a:srcRect/>
              <a:stretch>
                <a:fillRect/>
              </a:stretch>
            </p:blipFill>
            <p:spPr bwMode="auto">
              <a:xfrm>
                <a:off x="8816453" y="4149630"/>
                <a:ext cx="2920622" cy="2514600"/>
              </a:xfrm>
              <a:prstGeom prst="rect">
                <a:avLst/>
              </a:prstGeom>
              <a:noFill/>
            </p:spPr>
          </p:pic>
        </p:grpSp>
        <p:sp>
          <p:nvSpPr>
            <p:cNvPr id="6157" name="Rectangle 13"/>
            <p:cNvSpPr>
              <a:spLocks noChangeArrowheads="1"/>
            </p:cNvSpPr>
            <p:nvPr/>
          </p:nvSpPr>
          <p:spPr bwMode="auto">
            <a:xfrm>
              <a:off x="5445456" y="6167755"/>
              <a:ext cx="6359857"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   </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箱式回火炉                       箱式网带淬火炉</a:t>
              </a:r>
              <a:endPar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9"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4098" name="Rectangle 2"/>
          <p:cNvSpPr>
            <a:spLocks noChangeArrowheads="1"/>
          </p:cNvSpPr>
          <p:nvPr/>
        </p:nvSpPr>
        <p:spPr bwMode="auto">
          <a:xfrm>
            <a:off x="655094" y="767266"/>
            <a:ext cx="4189862"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rPr>
              <a:t>RJJ300</a:t>
            </a:r>
            <a:r>
              <a:rPr kumimoji="0" lang="zh-CN" altLang="en-US"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rPr>
              <a:t>渗碳炉节能实验测试情况汇报表</a:t>
            </a:r>
            <a:endParaRPr kumimoji="0" lang="zh-CN" altLang="en-US"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aphicFrame>
        <p:nvGraphicFramePr>
          <p:cNvPr id="13" name="表格 12"/>
          <p:cNvGraphicFramePr>
            <a:graphicFrameLocks noGrp="1"/>
          </p:cNvGraphicFramePr>
          <p:nvPr/>
        </p:nvGraphicFramePr>
        <p:xfrm>
          <a:off x="313898" y="3906078"/>
          <a:ext cx="5568287" cy="2056629"/>
        </p:xfrm>
        <a:graphic>
          <a:graphicData uri="http://schemas.openxmlformats.org/drawingml/2006/table">
            <a:tbl>
              <a:tblPr/>
              <a:tblGrid>
                <a:gridCol w="705839"/>
                <a:gridCol w="460756"/>
                <a:gridCol w="1440128"/>
                <a:gridCol w="567798"/>
                <a:gridCol w="702327"/>
                <a:gridCol w="786607"/>
                <a:gridCol w="904832"/>
              </a:tblGrid>
              <a:tr h="395927">
                <a:tc>
                  <a:txBody>
                    <a:bodyPr/>
                    <a:lstStyle/>
                    <a:p>
                      <a:pPr algn="ctr">
                        <a:spcBef>
                          <a:spcPts val="1200"/>
                        </a:spcBef>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名称</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是否保温</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测试时间段</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测试时间（天）</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电表度数差值</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耗电度数总值（</a:t>
                      </a:r>
                      <a:r>
                        <a:rPr lang="en-US"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KW</a:t>
                      </a:r>
                      <a:r>
                        <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r>
                        <a:rPr lang="en-US"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H</a:t>
                      </a:r>
                      <a:r>
                        <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每天耗电度数平均值（</a:t>
                      </a:r>
                      <a:r>
                        <a:rPr lang="en-US"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KW</a:t>
                      </a:r>
                      <a:r>
                        <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r>
                        <a:rPr lang="en-US"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H</a:t>
                      </a:r>
                      <a:r>
                        <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7909">
                <a:tc>
                  <a:txBody>
                    <a:bodyPr/>
                    <a:lstStyle/>
                    <a:p>
                      <a:pPr algn="ctr">
                        <a:spcBef>
                          <a:spcPts val="1200"/>
                        </a:spcBef>
                        <a:spcAft>
                          <a:spcPts val="0"/>
                        </a:spcAft>
                      </a:pP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RJJ300-1</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渗碳炉</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没做保温</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Bef>
                          <a:spcPts val="1200"/>
                        </a:spcBef>
                        <a:spcAft>
                          <a:spcPts val="0"/>
                        </a:spcAft>
                      </a:pP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7</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月</a:t>
                      </a: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15</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日</a:t>
                      </a:r>
                      <a:r>
                        <a:rPr lang="en-US" sz="14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11:00</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p>
                      <a:pPr algn="ctr">
                        <a:spcBef>
                          <a:spcPts val="1200"/>
                        </a:spcBef>
                        <a:spcAft>
                          <a:spcPts val="0"/>
                        </a:spcAft>
                      </a:pPr>
                      <a:r>
                        <a:rPr lang="en-US" altLang="zh-CN" sz="14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r>
                        <a:rPr lang="en-US" sz="14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7</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月</a:t>
                      </a: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31</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日</a:t>
                      </a: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11:00</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en-US"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16</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en-US"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149.3</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en-US"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17916</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en-US" sz="1400" b="1" kern="100">
                          <a:solidFill>
                            <a:srgbClr val="0070C0"/>
                          </a:solidFill>
                          <a:latin typeface="微软雅黑" panose="020B0503020204020204" pitchFamily="34" charset="-122"/>
                          <a:ea typeface="微软雅黑" panose="020B0503020204020204" pitchFamily="34" charset="-122"/>
                          <a:cs typeface="宋体" panose="02010600030101010101" pitchFamily="2" charset="-122"/>
                        </a:rPr>
                        <a:t>1119.75</a:t>
                      </a:r>
                      <a:endParaRPr lang="zh-CN" sz="1400" b="1" kern="10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3890">
                <a:tc>
                  <a:txBody>
                    <a:bodyPr/>
                    <a:lstStyle/>
                    <a:p>
                      <a:pPr algn="ctr">
                        <a:spcBef>
                          <a:spcPts val="1200"/>
                        </a:spcBef>
                        <a:spcAft>
                          <a:spcPts val="0"/>
                        </a:spcAft>
                      </a:pPr>
                      <a:r>
                        <a:rPr lang="en-US" sz="1400" b="1" kern="0">
                          <a:solidFill>
                            <a:srgbClr val="0070C0"/>
                          </a:solidFill>
                          <a:latin typeface="微软雅黑" panose="020B0503020204020204" pitchFamily="34" charset="-122"/>
                          <a:ea typeface="微软雅黑" panose="020B0503020204020204" pitchFamily="34" charset="-122"/>
                          <a:cs typeface="宋体" panose="02010600030101010101" pitchFamily="2" charset="-122"/>
                        </a:rPr>
                        <a:t>RJJ300-2</a:t>
                      </a:r>
                      <a:r>
                        <a:rPr lang="zh-CN" sz="1400" b="1" kern="0">
                          <a:solidFill>
                            <a:srgbClr val="0070C0"/>
                          </a:solidFill>
                          <a:latin typeface="微软雅黑" panose="020B0503020204020204" pitchFamily="34" charset="-122"/>
                          <a:ea typeface="微软雅黑" panose="020B0503020204020204" pitchFamily="34" charset="-122"/>
                          <a:cs typeface="宋体" panose="02010600030101010101" pitchFamily="2" charset="-122"/>
                        </a:rPr>
                        <a:t>渗碳炉</a:t>
                      </a:r>
                      <a:endParaRPr lang="zh-CN" sz="1400" b="1" kern="10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zh-CN" sz="1400" b="1" kern="0">
                          <a:solidFill>
                            <a:srgbClr val="0070C0"/>
                          </a:solidFill>
                          <a:latin typeface="微软雅黑" panose="020B0503020204020204" pitchFamily="34" charset="-122"/>
                          <a:ea typeface="微软雅黑" panose="020B0503020204020204" pitchFamily="34" charset="-122"/>
                          <a:cs typeface="宋体" panose="02010600030101010101" pitchFamily="2" charset="-122"/>
                        </a:rPr>
                        <a:t>做保温</a:t>
                      </a:r>
                      <a:endParaRPr lang="zh-CN" sz="1400" b="1" kern="10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Bef>
                          <a:spcPts val="1200"/>
                        </a:spcBef>
                        <a:spcAft>
                          <a:spcPts val="0"/>
                        </a:spcAft>
                      </a:pP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7</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月</a:t>
                      </a: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15</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日</a:t>
                      </a: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11</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r>
                        <a:rPr lang="en-US" sz="14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00</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p>
                      <a:pPr algn="ctr">
                        <a:spcBef>
                          <a:spcPts val="1200"/>
                        </a:spcBef>
                        <a:spcAft>
                          <a:spcPts val="0"/>
                        </a:spcAft>
                      </a:pPr>
                      <a:r>
                        <a:rPr lang="en-US" altLang="zh-CN" sz="14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r>
                        <a:rPr lang="en-US" sz="14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7</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月</a:t>
                      </a: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31</a:t>
                      </a:r>
                      <a:r>
                        <a:rPr lang="zh-CN"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日</a:t>
                      </a:r>
                      <a:r>
                        <a:rPr lang="en-US" sz="14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11:00</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en-US"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16</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en-US"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125.7</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en-US"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15084</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1200"/>
                        </a:spcBef>
                        <a:spcAft>
                          <a:spcPts val="0"/>
                        </a:spcAft>
                      </a:pPr>
                      <a:r>
                        <a:rPr lang="en-US"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942.75</a:t>
                      </a:r>
                      <a:endParaRPr lang="zh-CN" sz="14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099" name="Rectangle 3"/>
          <p:cNvSpPr>
            <a:spLocks noChangeArrowheads="1"/>
          </p:cNvSpPr>
          <p:nvPr/>
        </p:nvSpPr>
        <p:spPr bwMode="auto">
          <a:xfrm>
            <a:off x="177421" y="1201471"/>
            <a:ext cx="5854889" cy="2585323"/>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炉号：</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RJJ300-9</a:t>
            </a:r>
            <a:endPar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备注： </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2014</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年</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7</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月</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15</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日采用的新电表、互感器。互感器变比倍率</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600:5</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；电表读数为“</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0”</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；井式炉功率为</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300kw</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a:t>
            </a:r>
            <a:endPar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实验测试时间为</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16</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天节能差值</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2832</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；平均节能</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15.8%</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；每天耗电度数差值</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177</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a:t>
            </a:r>
            <a:endPar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        两台实验渗碳炉内装的试验品是</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FD-240/630</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风电主轴内外套，</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3</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架</a:t>
            </a:r>
            <a:r>
              <a:rPr kumimoji="0" lang="en-US" altLang="zh-CN"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12</a:t>
            </a:r>
            <a:r>
              <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套；风速和室内温度均是影响节能效果的因素，室内温差越大节能效果越明显。</a:t>
            </a:r>
            <a:endParaRPr kumimoji="0" lang="zh-CN" altLang="en-US"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graphicFrame>
        <p:nvGraphicFramePr>
          <p:cNvPr id="14" name="表格 13"/>
          <p:cNvGraphicFramePr>
            <a:graphicFrameLocks noGrp="1"/>
          </p:cNvGraphicFramePr>
          <p:nvPr/>
        </p:nvGraphicFramePr>
        <p:xfrm>
          <a:off x="6092518" y="816632"/>
          <a:ext cx="5821978" cy="1790091"/>
        </p:xfrm>
        <a:graphic>
          <a:graphicData uri="http://schemas.openxmlformats.org/drawingml/2006/table">
            <a:tbl>
              <a:tblPr/>
              <a:tblGrid>
                <a:gridCol w="504486"/>
                <a:gridCol w="672000"/>
                <a:gridCol w="425924"/>
                <a:gridCol w="425116"/>
                <a:gridCol w="418229"/>
                <a:gridCol w="461495"/>
                <a:gridCol w="374965"/>
                <a:gridCol w="519355"/>
                <a:gridCol w="432331"/>
                <a:gridCol w="529955"/>
                <a:gridCol w="516009"/>
                <a:gridCol w="542113"/>
              </a:tblGrid>
              <a:tr h="493176">
                <a:tc rowSpan="3">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项目</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设备名称</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设备</a:t>
                      </a:r>
                      <a:r>
                        <a:rPr lang="zh-CN" sz="12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参数</a:t>
                      </a:r>
                      <a:endParaRPr lang="en-US" altLang="zh-CN" sz="12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p>
                      <a:pPr algn="ctr" fontAlgn="ctr">
                        <a:spcAft>
                          <a:spcPts val="0"/>
                        </a:spcAft>
                      </a:pPr>
                      <a:r>
                        <a:rPr lang="en-US" altLang="zh-CN" sz="12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(KW)</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spcAft>
                          <a:spcPts val="0"/>
                        </a:spcAft>
                      </a:pPr>
                      <a:r>
                        <a:rPr lang="zh-CN" sz="1400" kern="0">
                          <a:solidFill>
                            <a:srgbClr val="0070C0"/>
                          </a:solidFill>
                          <a:latin typeface="Calibri" panose="020F0502020204030204"/>
                          <a:ea typeface="宋体" panose="02010600030101010101" pitchFamily="2" charset="-122"/>
                          <a:cs typeface="宋体" panose="02010600030101010101" pitchFamily="2" charset="-122"/>
                        </a:rPr>
                        <a:t>工作时间</a:t>
                      </a:r>
                      <a:endParaRPr lang="zh-CN" sz="1400"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a:txBody>
                    <a:bodyPr/>
                    <a:lstStyle/>
                    <a:p>
                      <a:pPr algn="ctr" fontAlgn="ctr">
                        <a:spcAft>
                          <a:spcPts val="0"/>
                        </a:spcAft>
                      </a:pPr>
                      <a:r>
                        <a:rPr lang="zh-CN" sz="1400" kern="0">
                          <a:solidFill>
                            <a:srgbClr val="0070C0"/>
                          </a:solidFill>
                          <a:latin typeface="Calibri" panose="020F0502020204030204"/>
                          <a:ea typeface="宋体" panose="02010600030101010101" pitchFamily="2" charset="-122"/>
                          <a:cs typeface="宋体" panose="02010600030101010101" pitchFamily="2" charset="-122"/>
                        </a:rPr>
                        <a:t>电价</a:t>
                      </a:r>
                      <a:endParaRPr lang="zh-CN" sz="1400"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fontAlgn="ctr">
                        <a:spcAft>
                          <a:spcPts val="0"/>
                        </a:spcAft>
                      </a:pPr>
                      <a:r>
                        <a:rPr lang="zh-CN" sz="1400" kern="0">
                          <a:solidFill>
                            <a:srgbClr val="0070C0"/>
                          </a:solidFill>
                          <a:latin typeface="Calibri" panose="020F0502020204030204"/>
                          <a:ea typeface="宋体" panose="02010600030101010101" pitchFamily="2" charset="-122"/>
                          <a:cs typeface="宋体" panose="02010600030101010101" pitchFamily="2" charset="-122"/>
                        </a:rPr>
                        <a:t>节能数据</a:t>
                      </a:r>
                      <a:endParaRPr lang="zh-CN" sz="1400"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r>
              <a:tr h="284524">
                <a:tc vMerge="1">
                  <a:tcPr/>
                </a:tc>
                <a:tc vMerge="1">
                  <a:tcPr/>
                </a:tc>
                <a:tc vMerge="1">
                  <a:tcPr/>
                </a:tc>
                <a:tc rowSpan="2">
                  <a:txBody>
                    <a:bodyPr/>
                    <a:lstStyle/>
                    <a:p>
                      <a:pPr algn="ctr" fontAlgn="ctr">
                        <a:spcAft>
                          <a:spcPts val="0"/>
                        </a:spcAft>
                      </a:pPr>
                      <a:r>
                        <a:rPr lang="zh-CN" sz="12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年</a:t>
                      </a:r>
                      <a:endParaRPr lang="en-US" altLang="zh-CN" sz="12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p>
                      <a:pPr algn="ctr" fontAlgn="ctr">
                        <a:spcAft>
                          <a:spcPts val="0"/>
                        </a:spcAft>
                      </a:pPr>
                      <a:r>
                        <a:rPr lang="zh-CN" sz="12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天）</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天</a:t>
                      </a:r>
                      <a:r>
                        <a:rPr lang="en-US"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   </a:t>
                      </a:r>
                      <a:endParaRPr lang="en-US"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p>
                      <a:pPr algn="ctr" fontAlgn="ctr">
                        <a:spcAft>
                          <a:spcPts val="0"/>
                        </a:spcAft>
                      </a:pPr>
                      <a:r>
                        <a:rPr lang="en-US" altLang="zh-CN" sz="12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r>
                        <a:rPr lang="zh-CN" sz="12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小时</a:t>
                      </a:r>
                      <a:r>
                        <a:rPr lang="en-US" altLang="zh-CN" sz="1200" b="1"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元</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日节能</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gridSpan="2">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月节能</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gridSpan="2">
                  <a:txBody>
                    <a:bodyPr/>
                    <a:lstStyle/>
                    <a:p>
                      <a:pPr algn="ctr" fontAlgn="ctr">
                        <a:spcAft>
                          <a:spcPts val="0"/>
                        </a:spcAft>
                      </a:pPr>
                      <a:r>
                        <a:rPr lang="zh-CN" sz="1200" b="1" kern="0">
                          <a:solidFill>
                            <a:srgbClr val="0070C0"/>
                          </a:solidFill>
                          <a:latin typeface="微软雅黑" panose="020B0503020204020204" pitchFamily="34" charset="-122"/>
                          <a:ea typeface="微软雅黑" panose="020B0503020204020204" pitchFamily="34" charset="-122"/>
                          <a:cs typeface="宋体" panose="02010600030101010101" pitchFamily="2" charset="-122"/>
                        </a:rPr>
                        <a:t>年节能</a:t>
                      </a:r>
                      <a:endParaRPr lang="zh-CN" sz="1200" b="1" kern="10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444701">
                <a:tc vMerge="1">
                  <a:tcPr/>
                </a:tc>
                <a:tc vMerge="1">
                  <a:tcPr/>
                </a:tc>
                <a:tc vMerge="1">
                  <a:tcPr/>
                </a:tc>
                <a:tc vMerge="1">
                  <a:tcPr/>
                </a:tc>
                <a:tc vMerge="1">
                  <a:tcPr/>
                </a:tc>
                <a:tc vMerge="1">
                  <a:tcPr/>
                </a:tc>
                <a:tc>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电量</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金额</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电量</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金额</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电量</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a:solidFill>
                            <a:srgbClr val="0070C0"/>
                          </a:solidFill>
                          <a:latin typeface="微软雅黑" panose="020B0503020204020204" pitchFamily="34" charset="-122"/>
                          <a:ea typeface="微软雅黑" panose="020B0503020204020204" pitchFamily="34" charset="-122"/>
                          <a:cs typeface="宋体" panose="02010600030101010101" pitchFamily="2" charset="-122"/>
                        </a:rPr>
                        <a:t>金额</a:t>
                      </a:r>
                      <a:endParaRPr lang="zh-CN" sz="1200" b="1" kern="10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3569">
                <a:tc>
                  <a:txBody>
                    <a:bodyPr/>
                    <a:lstStyle/>
                    <a:p>
                      <a:pPr algn="ctr" fontAlgn="ctr">
                        <a:spcAft>
                          <a:spcPts val="0"/>
                        </a:spcAft>
                      </a:pPr>
                      <a:r>
                        <a:rPr lang="zh-CN" sz="1200" b="1" kern="0">
                          <a:solidFill>
                            <a:srgbClr val="0070C0"/>
                          </a:solidFill>
                          <a:latin typeface="微软雅黑" panose="020B0503020204020204" pitchFamily="34" charset="-122"/>
                          <a:ea typeface="微软雅黑" panose="020B0503020204020204" pitchFamily="34" charset="-122"/>
                          <a:cs typeface="宋体" panose="02010600030101010101" pitchFamily="2" charset="-122"/>
                        </a:rPr>
                        <a:t>节能实验测试</a:t>
                      </a:r>
                      <a:endParaRPr lang="zh-CN" sz="1200" b="1" kern="10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电阻炉（井式渗碳炉）</a:t>
                      </a:r>
                      <a:endParaRPr lang="zh-CN" sz="1200" b="1"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300</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300</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24</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rPr>
                        <a:t>0.75</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177</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132.75</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5310</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3982.5</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53100</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0" kern="0" dirty="0">
                          <a:solidFill>
                            <a:srgbClr val="0070C0"/>
                          </a:solidFill>
                          <a:latin typeface="微软雅黑" panose="020B0503020204020204" pitchFamily="34" charset="-122"/>
                          <a:ea typeface="微软雅黑" panose="020B0503020204020204" pitchFamily="34" charset="-122"/>
                          <a:cs typeface="宋体" panose="02010600030101010101" pitchFamily="2" charset="-122"/>
                        </a:rPr>
                        <a:t>39825</a:t>
                      </a:r>
                      <a:endParaRPr lang="zh-CN" sz="1200" b="0" kern="100" dirty="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4100" name="Rectangle 4"/>
          <p:cNvSpPr>
            <a:spLocks noChangeArrowheads="1"/>
          </p:cNvSpPr>
          <p:nvPr/>
        </p:nvSpPr>
        <p:spPr bwMode="auto">
          <a:xfrm>
            <a:off x="5950425" y="3045086"/>
            <a:ext cx="5800298" cy="304698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42900" algn="l"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、一年按</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300</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天计算，每天工作</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24</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小时。</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42900" algn="l"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、该实验设备于</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2014</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年</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7</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月</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8</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日进行实验性施工；</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15</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日开始投入使用。</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42900" algn="l"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3</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2014</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年</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8</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月初大冶轴公司基于实验设备的节能效果，提出其他设备节能改造的要求。</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42900" algn="l"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4</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2014</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年</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8</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月节能改造</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300KW</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井式渗碳炉</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台，</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180KW</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井式渗碳炉</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5</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台；</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9</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月投入使用。</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42900" algn="l"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5</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2014</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年</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9</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月提出对</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台箱式回火炉进行节能改造；</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10</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月中旬投入使用。</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42900" algn="l" defTabSz="914400" rtl="0" eaLnBrk="0" fontAlgn="base" latinLnBrk="0" hangingPunct="0">
              <a:lnSpc>
                <a:spcPct val="100000"/>
              </a:lnSpc>
              <a:spcBef>
                <a:spcPct val="0"/>
              </a:spcBef>
              <a:spcAft>
                <a:spcPct val="0"/>
              </a:spcAft>
              <a:buClrTx/>
              <a:buSzTx/>
              <a:buFontTx/>
              <a:buNone/>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6</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2014</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年</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12</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月提出对</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台箱式网带淬火炉进行节能改造；</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2015</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年</a:t>
            </a: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1</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月投入使用。</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a:p>
            <a:pPr marL="0" marR="0" lvl="0" indent="342900" algn="l" defTabSz="914400" rtl="0" eaLnBrk="0" fontAlgn="base" latinLnBrk="0" hangingPunct="0">
              <a:lnSpc>
                <a:spcPct val="100000"/>
              </a:lnSpc>
              <a:spcBef>
                <a:spcPct val="0"/>
              </a:spcBef>
              <a:spcAft>
                <a:spcPct val="0"/>
              </a:spcAft>
              <a:buClrTx/>
              <a:buSzTx/>
            </a:pPr>
            <a:r>
              <a:rPr kumimoji="0" lang="en-US" altLang="zh-CN"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7</a:t>
            </a:r>
            <a:r>
              <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rPr>
              <a:t>、所有节能改造都是在不停产状态下陆续进行的。</a:t>
            </a:r>
            <a:endParaRPr kumimoji="0" lang="zh-CN" altLang="en-US" sz="16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4101" name="Rectangle 5"/>
          <p:cNvSpPr>
            <a:spLocks noChangeArrowheads="1"/>
          </p:cNvSpPr>
          <p:nvPr/>
        </p:nvSpPr>
        <p:spPr bwMode="auto">
          <a:xfrm>
            <a:off x="6673756" y="2705248"/>
            <a:ext cx="4271749"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rPr>
              <a:t>节能实验测试数据</a:t>
            </a:r>
            <a:endParaRPr kumimoji="0" lang="zh-CN" sz="1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矩形 15"/>
          <p:cNvSpPr/>
          <p:nvPr/>
        </p:nvSpPr>
        <p:spPr>
          <a:xfrm>
            <a:off x="4663646" y="6161121"/>
            <a:ext cx="2973891" cy="369332"/>
          </a:xfrm>
          <a:prstGeom prst="rect">
            <a:avLst/>
          </a:prstGeom>
        </p:spPr>
        <p:txBody>
          <a:bodyPr wrap="none">
            <a:spAutoFit/>
          </a:bodyPr>
          <a:lstStyle/>
          <a:p>
            <a:r>
              <a:rPr lang="zh-CN" altLang="zh-CN" b="1" dirty="0" smtClean="0"/>
              <a:t>大连冶金轴承股份有限公司</a:t>
            </a:r>
            <a:endParaRPr lang="zh-CN" altLang="en-US" dirty="0"/>
          </a:p>
        </p:txBody>
      </p:sp>
      <p:sp>
        <p:nvSpPr>
          <p:cNvPr id="12"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4"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pSp>
        <p:nvGrpSpPr>
          <p:cNvPr id="20" name="组合 19"/>
          <p:cNvGrpSpPr/>
          <p:nvPr/>
        </p:nvGrpSpPr>
        <p:grpSpPr>
          <a:xfrm>
            <a:off x="395785" y="836966"/>
            <a:ext cx="3889611" cy="4888269"/>
            <a:chOff x="395785" y="836966"/>
            <a:chExt cx="3889611" cy="4888269"/>
          </a:xfrm>
        </p:grpSpPr>
        <p:sp>
          <p:nvSpPr>
            <p:cNvPr id="7" name="Rectangle 1"/>
            <p:cNvSpPr>
              <a:spLocks noChangeArrowheads="1"/>
            </p:cNvSpPr>
            <p:nvPr/>
          </p:nvSpPr>
          <p:spPr bwMode="auto">
            <a:xfrm>
              <a:off x="395785" y="836966"/>
              <a:ext cx="3889611" cy="5847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rPr>
                <a:t>汽车配件（热处理）</a:t>
              </a:r>
              <a:endParaRPr kumimoji="0" lang="zh-CN" sz="32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8" name="图片 7" descr="F:\F\大连丰和工业\照片\20171129102322.jpg"/>
            <p:cNvPicPr/>
            <p:nvPr/>
          </p:nvPicPr>
          <p:blipFill>
            <a:blip r:embed="rId1" cstate="print"/>
            <a:srcRect/>
            <a:stretch>
              <a:fillRect/>
            </a:stretch>
          </p:blipFill>
          <p:spPr bwMode="auto">
            <a:xfrm>
              <a:off x="665701" y="1515331"/>
              <a:ext cx="3592399" cy="3739057"/>
            </a:xfrm>
            <a:prstGeom prst="rect">
              <a:avLst/>
            </a:prstGeom>
            <a:noFill/>
            <a:ln w="9525">
              <a:noFill/>
              <a:miter lim="800000"/>
              <a:headEnd/>
              <a:tailEnd/>
            </a:ln>
          </p:spPr>
        </p:pic>
        <p:sp>
          <p:nvSpPr>
            <p:cNvPr id="9" name="矩形 8"/>
            <p:cNvSpPr/>
            <p:nvPr/>
          </p:nvSpPr>
          <p:spPr>
            <a:xfrm>
              <a:off x="1033342" y="5355903"/>
              <a:ext cx="2509020" cy="369332"/>
            </a:xfrm>
            <a:prstGeom prst="rect">
              <a:avLst/>
            </a:prstGeom>
          </p:spPr>
          <p:txBody>
            <a:bodyPr wrap="none">
              <a:spAutoFit/>
            </a:bodyPr>
            <a:lstStyle/>
            <a:p>
              <a:r>
                <a:rPr lang="zh-CN" altLang="zh-CN" b="1" dirty="0" smtClean="0">
                  <a:latin typeface="微软雅黑" panose="020B0503020204020204" pitchFamily="34" charset="-122"/>
                  <a:ea typeface="微软雅黑" panose="020B0503020204020204" pitchFamily="34" charset="-122"/>
                </a:rPr>
                <a:t>大连</a:t>
              </a:r>
              <a:r>
                <a:rPr lang="zh-CN" altLang="en-US" b="1" dirty="0" smtClean="0">
                  <a:latin typeface="微软雅黑" panose="020B0503020204020204" pitchFamily="34" charset="-122"/>
                  <a:ea typeface="微软雅黑" panose="020B0503020204020204" pitchFamily="34" charset="-122"/>
                </a:rPr>
                <a:t>丰和工业</a:t>
              </a:r>
              <a:r>
                <a:rPr lang="zh-CN" altLang="zh-CN" b="1" dirty="0" smtClean="0">
                  <a:latin typeface="微软雅黑" panose="020B0503020204020204" pitchFamily="34" charset="-122"/>
                  <a:ea typeface="微软雅黑" panose="020B0503020204020204" pitchFamily="34" charset="-122"/>
                </a:rPr>
                <a:t>有限公司</a:t>
              </a:r>
              <a:endParaRPr lang="zh-CN" altLang="en-US" dirty="0">
                <a:latin typeface="微软雅黑" panose="020B0503020204020204" pitchFamily="34" charset="-122"/>
                <a:ea typeface="微软雅黑" panose="020B0503020204020204" pitchFamily="34" charset="-122"/>
              </a:endParaRPr>
            </a:p>
          </p:txBody>
        </p:sp>
      </p:grpSp>
      <p:sp>
        <p:nvSpPr>
          <p:cNvPr id="10" name="矩形 9"/>
          <p:cNvSpPr/>
          <p:nvPr/>
        </p:nvSpPr>
        <p:spPr>
          <a:xfrm>
            <a:off x="6367102" y="3121504"/>
            <a:ext cx="3185487" cy="369332"/>
          </a:xfrm>
          <a:prstGeom prst="rect">
            <a:avLst/>
          </a:prstGeom>
        </p:spPr>
        <p:txBody>
          <a:bodyPr wrap="none">
            <a:spAutoFit/>
          </a:bodyPr>
          <a:lstStyle/>
          <a:p>
            <a:r>
              <a:rPr lang="zh-CN" altLang="zh-CN" b="1" dirty="0" smtClean="0">
                <a:solidFill>
                  <a:srgbClr val="0070C0"/>
                </a:solidFill>
                <a:latin typeface="微软雅黑" panose="020B0503020204020204" pitchFamily="34" charset="-122"/>
                <a:ea typeface="微软雅黑" panose="020B0503020204020204" pitchFamily="34" charset="-122"/>
              </a:rPr>
              <a:t>熔接炉</a:t>
            </a:r>
            <a:r>
              <a:rPr lang="zh-CN" altLang="en-US" b="1" dirty="0" smtClean="0">
                <a:solidFill>
                  <a:srgbClr val="0070C0"/>
                </a:solidFill>
                <a:latin typeface="微软雅黑" panose="020B0503020204020204" pitchFamily="34" charset="-122"/>
                <a:ea typeface="微软雅黑" panose="020B0503020204020204" pitchFamily="34" charset="-122"/>
              </a:rPr>
              <a:t>节能改造前后效果对比</a:t>
            </a:r>
            <a:endParaRPr lang="zh-CN" altLang="en-US" b="1" dirty="0">
              <a:solidFill>
                <a:srgbClr val="0070C0"/>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476467" y="822276"/>
            <a:ext cx="7317189" cy="2303061"/>
            <a:chOff x="4449171" y="1149823"/>
            <a:chExt cx="7317189" cy="2076450"/>
          </a:xfrm>
        </p:grpSpPr>
        <p:pic>
          <p:nvPicPr>
            <p:cNvPr id="2050" name="图片 1" descr="IMG_20170810_110418"/>
            <p:cNvPicPr>
              <a:picLocks noChangeAspect="1" noChangeArrowheads="1"/>
            </p:cNvPicPr>
            <p:nvPr/>
          </p:nvPicPr>
          <p:blipFill>
            <a:blip r:embed="rId2" cstate="print"/>
            <a:srcRect/>
            <a:stretch>
              <a:fillRect/>
            </a:stretch>
          </p:blipFill>
          <p:spPr bwMode="auto">
            <a:xfrm>
              <a:off x="4449171" y="1166884"/>
              <a:ext cx="3466530" cy="2057400"/>
            </a:xfrm>
            <a:prstGeom prst="rect">
              <a:avLst/>
            </a:prstGeom>
            <a:noFill/>
          </p:spPr>
        </p:pic>
        <p:pic>
          <p:nvPicPr>
            <p:cNvPr id="2049" name="图片 2" descr="熔接炉施工后"/>
            <p:cNvPicPr>
              <a:picLocks noChangeAspect="1" noChangeArrowheads="1"/>
            </p:cNvPicPr>
            <p:nvPr/>
          </p:nvPicPr>
          <p:blipFill>
            <a:blip r:embed="rId3" cstate="print"/>
            <a:srcRect/>
            <a:stretch>
              <a:fillRect/>
            </a:stretch>
          </p:blipFill>
          <p:spPr bwMode="auto">
            <a:xfrm>
              <a:off x="8134066" y="1149823"/>
              <a:ext cx="3632294" cy="2076450"/>
            </a:xfrm>
            <a:prstGeom prst="rect">
              <a:avLst/>
            </a:prstGeom>
            <a:noFill/>
          </p:spPr>
        </p:pic>
      </p:grpSp>
      <p:sp>
        <p:nvSpPr>
          <p:cNvPr id="2051" name="Rectangle 3"/>
          <p:cNvSpPr>
            <a:spLocks noChangeArrowheads="1"/>
          </p:cNvSpPr>
          <p:nvPr/>
        </p:nvSpPr>
        <p:spPr bwMode="auto">
          <a:xfrm>
            <a:off x="0" y="0"/>
            <a:ext cx="12192000" cy="457200"/>
          </a:xfrm>
          <a:prstGeom prst="rect">
            <a:avLst/>
          </a:prstGeom>
          <a:noFill/>
          <a:ln w="9525">
            <a:noFill/>
            <a:miter lim="800000"/>
          </a:ln>
          <a:effectLst/>
        </p:spPr>
        <p:txBody>
          <a:bodyPr vert="horz" wrap="none" lIns="91440" tIns="45720" rIns="91440" bIns="45720" numCol="1" anchor="ctr" anchorCtr="0" compatLnSpc="1">
            <a:spAutoFit/>
          </a:bodyPr>
          <a:lstStyle/>
          <a:p>
            <a:endParaRPr lang="zh-CN" altLang="en-US"/>
          </a:p>
        </p:txBody>
      </p:sp>
      <p:sp>
        <p:nvSpPr>
          <p:cNvPr id="2052" name="Rectangle 4"/>
          <p:cNvSpPr>
            <a:spLocks noChangeArrowheads="1"/>
          </p:cNvSpPr>
          <p:nvPr/>
        </p:nvSpPr>
        <p:spPr bwMode="auto">
          <a:xfrm>
            <a:off x="0" y="2514600"/>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500" b="0" i="0" u="none" strike="noStrike" cap="none" normalizeH="0" baseline="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3" name="矩形 12"/>
          <p:cNvSpPr/>
          <p:nvPr/>
        </p:nvSpPr>
        <p:spPr>
          <a:xfrm>
            <a:off x="6096420" y="6058053"/>
            <a:ext cx="3671198" cy="369332"/>
          </a:xfrm>
          <a:prstGeom prst="rect">
            <a:avLst/>
          </a:prstGeom>
        </p:spPr>
        <p:txBody>
          <a:bodyPr wrap="none">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丙烷燃烧室节能改造前后效果对比</a:t>
            </a:r>
            <a:endParaRPr lang="zh-CN" altLang="en-US" b="1" dirty="0">
              <a:solidFill>
                <a:srgbClr val="0070C0"/>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490115" y="3466533"/>
            <a:ext cx="7367942" cy="2579426"/>
            <a:chOff x="4408227" y="3542305"/>
            <a:chExt cx="7367942" cy="2066925"/>
          </a:xfrm>
        </p:grpSpPr>
        <p:pic>
          <p:nvPicPr>
            <p:cNvPr id="2054" name="图片 5" descr="IMG_20170810_110452"/>
            <p:cNvPicPr>
              <a:picLocks noChangeAspect="1" noChangeArrowheads="1"/>
            </p:cNvPicPr>
            <p:nvPr/>
          </p:nvPicPr>
          <p:blipFill>
            <a:blip r:embed="rId4" cstate="print"/>
            <a:srcRect/>
            <a:stretch>
              <a:fillRect/>
            </a:stretch>
          </p:blipFill>
          <p:spPr bwMode="auto">
            <a:xfrm>
              <a:off x="4408227" y="3555241"/>
              <a:ext cx="3521122" cy="2047875"/>
            </a:xfrm>
            <a:prstGeom prst="rect">
              <a:avLst/>
            </a:prstGeom>
            <a:noFill/>
          </p:spPr>
        </p:pic>
        <p:pic>
          <p:nvPicPr>
            <p:cNvPr id="2053" name="图片 6" descr="未端燃烧室"/>
            <p:cNvPicPr>
              <a:picLocks noChangeAspect="1" noChangeArrowheads="1"/>
            </p:cNvPicPr>
            <p:nvPr/>
          </p:nvPicPr>
          <p:blipFill>
            <a:blip r:embed="rId5" cstate="print"/>
            <a:srcRect/>
            <a:stretch>
              <a:fillRect/>
            </a:stretch>
          </p:blipFill>
          <p:spPr bwMode="auto">
            <a:xfrm>
              <a:off x="8106770" y="3542305"/>
              <a:ext cx="3669399" cy="2066925"/>
            </a:xfrm>
            <a:prstGeom prst="rect">
              <a:avLst/>
            </a:prstGeom>
            <a:noFill/>
          </p:spPr>
        </p:pic>
      </p:grpSp>
      <p:sp>
        <p:nvSpPr>
          <p:cNvPr id="2055" name="Rectangle 7"/>
          <p:cNvSpPr>
            <a:spLocks noChangeArrowheads="1"/>
          </p:cNvSpPr>
          <p:nvPr/>
        </p:nvSpPr>
        <p:spPr bwMode="auto">
          <a:xfrm>
            <a:off x="0" y="0"/>
            <a:ext cx="12192000" cy="457200"/>
          </a:xfrm>
          <a:prstGeom prst="rect">
            <a:avLst/>
          </a:prstGeom>
          <a:noFill/>
          <a:ln w="9525">
            <a:noFill/>
            <a:miter lim="800000"/>
          </a:ln>
          <a:effectLst/>
        </p:spPr>
        <p:txBody>
          <a:bodyPr vert="horz" wrap="none" lIns="91440" tIns="45720" rIns="91440" bIns="45720" numCol="1" anchor="ctr" anchorCtr="0" compatLnSpc="1">
            <a:spAutoFit/>
          </a:bodyPr>
          <a:lstStyle/>
          <a:p>
            <a:endParaRPr lang="zh-CN" altLang="en-US"/>
          </a:p>
        </p:txBody>
      </p:sp>
      <p:sp>
        <p:nvSpPr>
          <p:cNvPr id="2056" name="Rectangle 8"/>
          <p:cNvSpPr>
            <a:spLocks noChangeArrowheads="1"/>
          </p:cNvSpPr>
          <p:nvPr/>
        </p:nvSpPr>
        <p:spPr bwMode="auto">
          <a:xfrm>
            <a:off x="0" y="2505075"/>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500" b="0" i="0" u="none" strike="noStrike" cap="none" normalizeH="0" baseline="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1"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2" name="图片 1"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4" name="文本框 5"/>
          <p:cNvSpPr txBox="1"/>
          <p:nvPr/>
        </p:nvSpPr>
        <p:spPr>
          <a:xfrm>
            <a:off x="8147713" y="85090"/>
            <a:ext cx="384897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工程案例照片及说明</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graphicFrame>
        <p:nvGraphicFramePr>
          <p:cNvPr id="9" name="表格 8"/>
          <p:cNvGraphicFramePr>
            <a:graphicFrameLocks noGrp="1"/>
          </p:cNvGraphicFramePr>
          <p:nvPr/>
        </p:nvGraphicFramePr>
        <p:xfrm>
          <a:off x="5277489" y="1051587"/>
          <a:ext cx="6377698" cy="1009650"/>
        </p:xfrm>
        <a:graphic>
          <a:graphicData uri="http://schemas.openxmlformats.org/drawingml/2006/table">
            <a:tbl>
              <a:tblPr/>
              <a:tblGrid>
                <a:gridCol w="472849"/>
                <a:gridCol w="864968"/>
                <a:gridCol w="1061028"/>
                <a:gridCol w="645842"/>
                <a:gridCol w="1003363"/>
                <a:gridCol w="1164824"/>
                <a:gridCol w="1164824"/>
              </a:tblGrid>
              <a:tr h="180975">
                <a:tc>
                  <a:txBody>
                    <a:bodyPr/>
                    <a:lstStyle/>
                    <a:p>
                      <a:pPr algn="ctr" fontAlgn="ctr">
                        <a:spcAft>
                          <a:spcPts val="0"/>
                        </a:spcAft>
                      </a:pPr>
                      <a:r>
                        <a:rPr lang="zh-CN" sz="1200" b="1" kern="0" dirty="0">
                          <a:solidFill>
                            <a:srgbClr val="0070C0"/>
                          </a:solidFill>
                          <a:latin typeface="Calibri" panose="020F0502020204030204"/>
                          <a:ea typeface="宋体" panose="02010600030101010101" pitchFamily="2" charset="-122"/>
                          <a:cs typeface="宋体" panose="02010600030101010101" pitchFamily="2" charset="-122"/>
                        </a:rPr>
                        <a:t>序号</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a:solidFill>
                            <a:srgbClr val="0070C0"/>
                          </a:solidFill>
                          <a:latin typeface="Calibri" panose="020F0502020204030204"/>
                          <a:ea typeface="宋体" panose="02010600030101010101" pitchFamily="2" charset="-122"/>
                          <a:cs typeface="宋体" panose="02010600030101010101" pitchFamily="2" charset="-122"/>
                        </a:rPr>
                        <a:t>电表数</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a:solidFill>
                            <a:srgbClr val="0070C0"/>
                          </a:solidFill>
                          <a:latin typeface="Calibri" panose="020F0502020204030204"/>
                          <a:ea typeface="宋体" panose="02010600030101010101" pitchFamily="2" charset="-122"/>
                          <a:cs typeface="宋体" panose="02010600030101010101" pitchFamily="2" charset="-122"/>
                        </a:rPr>
                        <a:t>采集时间</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a:solidFill>
                            <a:srgbClr val="0070C0"/>
                          </a:solidFill>
                          <a:latin typeface="Calibri" panose="020F0502020204030204"/>
                          <a:ea typeface="宋体" panose="02010600030101010101" pitchFamily="2" charset="-122"/>
                          <a:cs typeface="宋体" panose="02010600030101010101" pitchFamily="2" charset="-122"/>
                        </a:rPr>
                        <a:t>时间差</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a:solidFill>
                            <a:srgbClr val="0070C0"/>
                          </a:solidFill>
                          <a:latin typeface="Calibri" panose="020F0502020204030204"/>
                          <a:ea typeface="宋体" panose="02010600030101010101" pitchFamily="2" charset="-122"/>
                          <a:cs typeface="宋体" panose="02010600030101010101" pitchFamily="2" charset="-122"/>
                        </a:rPr>
                        <a:t>总电量</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a:solidFill>
                            <a:srgbClr val="0070C0"/>
                          </a:solidFill>
                          <a:latin typeface="Calibri" panose="020F0502020204030204"/>
                          <a:ea typeface="宋体" panose="02010600030101010101" pitchFamily="2" charset="-122"/>
                          <a:cs typeface="宋体" panose="02010600030101010101" pitchFamily="2" charset="-122"/>
                        </a:rPr>
                        <a:t>每小时用电量</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zh-CN" sz="1200" b="1" kern="0">
                          <a:solidFill>
                            <a:srgbClr val="0070C0"/>
                          </a:solidFill>
                          <a:latin typeface="Calibri" panose="020F0502020204030204"/>
                          <a:ea typeface="宋体" panose="02010600030101010101" pitchFamily="2" charset="-122"/>
                          <a:cs typeface="宋体" panose="02010600030101010101" pitchFamily="2" charset="-122"/>
                        </a:rPr>
                        <a:t>节能率</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75">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1</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18589.53</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2017111313</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solidFill>
                          <a:srgbClr val="0070C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solidFill>
                          <a:srgbClr val="0070C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solidFill>
                          <a:srgbClr val="0070C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solidFill>
                          <a:srgbClr val="0070C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75">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2</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18988.88</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2017111805</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112</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19967.5</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178.28125</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200" b="1" kern="100">
                        <a:solidFill>
                          <a:srgbClr val="0070C0"/>
                        </a:solidFill>
                        <a:latin typeface="宋体" panose="02010600030101010101" pitchFamily="2" charset="-122"/>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75">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3</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19171.59</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2017112414</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103</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9135.5</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88.69417476</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0.502504191</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75">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4</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19213.88</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a:solidFill>
                            <a:srgbClr val="0070C0"/>
                          </a:solidFill>
                          <a:latin typeface="宋体" panose="02010600030101010101" pitchFamily="2" charset="-122"/>
                          <a:ea typeface="宋体" panose="02010600030101010101" pitchFamily="2" charset="-122"/>
                          <a:cs typeface="宋体" panose="02010600030101010101" pitchFamily="2" charset="-122"/>
                        </a:rPr>
                        <a:t>2017112514</a:t>
                      </a:r>
                      <a:endParaRPr lang="zh-CN" sz="1200" b="1" kern="10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24</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2114.5</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88.10416667</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spcAft>
                          <a:spcPts val="0"/>
                        </a:spcAft>
                      </a:pPr>
                      <a:r>
                        <a:rPr lang="en-US" sz="1200" b="1" kern="0" dirty="0">
                          <a:solidFill>
                            <a:srgbClr val="0070C0"/>
                          </a:solidFill>
                          <a:latin typeface="宋体" panose="02010600030101010101" pitchFamily="2" charset="-122"/>
                          <a:ea typeface="宋体" panose="02010600030101010101" pitchFamily="2" charset="-122"/>
                          <a:cs typeface="宋体" panose="02010600030101010101" pitchFamily="2" charset="-122"/>
                        </a:rPr>
                        <a:t>0.505813614</a:t>
                      </a:r>
                      <a:endParaRPr lang="zh-CN" sz="1200" b="1" kern="100" dirty="0">
                        <a:solidFill>
                          <a:srgbClr val="0070C0"/>
                        </a:solidFill>
                        <a:latin typeface="Calibri" panose="020F0502020204030204"/>
                        <a:ea typeface="宋体" panose="02010600030101010101" pitchFamily="2" charset="-122"/>
                        <a:cs typeface="宋体" panose="02010600030101010101" pitchFamily="2" charset="-122"/>
                      </a:endParaRPr>
                    </a:p>
                  </a:txBody>
                  <a:tcPr marL="9525" marR="9525" marT="9525" marB="9525"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1026" name="Rectangle 2"/>
          <p:cNvSpPr>
            <a:spLocks noChangeArrowheads="1"/>
          </p:cNvSpPr>
          <p:nvPr/>
        </p:nvSpPr>
        <p:spPr bwMode="auto">
          <a:xfrm>
            <a:off x="4940490" y="713466"/>
            <a:ext cx="1842447" cy="36933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82905" algn="l" defTabSz="914400" rtl="0" eaLnBrk="1" fontAlgn="base" latinLnBrk="0" hangingPunct="1">
              <a:lnSpc>
                <a:spcPct val="100000"/>
              </a:lnSpc>
              <a:spcBef>
                <a:spcPct val="0"/>
              </a:spcBef>
              <a:spcAft>
                <a:spcPct val="0"/>
              </a:spcAft>
              <a:buClrTx/>
              <a:buSzTx/>
              <a:buFontTx/>
              <a:buNone/>
            </a:pPr>
            <a:r>
              <a:rPr kumimoji="0" lang="zh-CN" b="1" i="0" u="none" strike="noStrike" cap="none" normalizeH="0" baseline="0" dirty="0" smtClean="0">
                <a:ln>
                  <a:noFill/>
                </a:ln>
                <a:solidFill>
                  <a:srgbClr val="0070C0"/>
                </a:solidFill>
                <a:effectLst/>
                <a:latin typeface="+mn-ea"/>
                <a:cs typeface="宋体" panose="02010600030101010101" pitchFamily="2" charset="-122"/>
              </a:rPr>
              <a:t>用电量对比</a:t>
            </a:r>
            <a:endParaRPr kumimoji="0" lang="zh-CN" b="0" i="0" u="none" strike="noStrike" cap="none" normalizeH="0" baseline="0" dirty="0" smtClean="0">
              <a:ln>
                <a:noFill/>
              </a:ln>
              <a:solidFill>
                <a:srgbClr val="0070C0"/>
              </a:solidFill>
              <a:effectLst/>
              <a:latin typeface="+mn-ea"/>
              <a:cs typeface="宋体" panose="02010600030101010101" pitchFamily="2" charset="-122"/>
            </a:endParaRPr>
          </a:p>
        </p:txBody>
      </p:sp>
      <p:sp>
        <p:nvSpPr>
          <p:cNvPr id="1027" name="Rectangle 3"/>
          <p:cNvSpPr>
            <a:spLocks noChangeArrowheads="1"/>
          </p:cNvSpPr>
          <p:nvPr/>
        </p:nvSpPr>
        <p:spPr bwMode="auto">
          <a:xfrm>
            <a:off x="4722114" y="2019436"/>
            <a:ext cx="6632814" cy="187743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55930" defTabSz="914400" rtl="0" eaLnBrk="1" fontAlgn="base" latinLnBrk="0" hangingPunct="1">
              <a:lnSpc>
                <a:spcPct val="100000"/>
              </a:lnSpc>
              <a:spcBef>
                <a:spcPct val="0"/>
              </a:spcBef>
              <a:spcAft>
                <a:spcPct val="0"/>
              </a:spcAft>
              <a:buClrTx/>
              <a:buSzTx/>
              <a:buFontTx/>
              <a:buNone/>
            </a:pPr>
            <a:r>
              <a:rPr kumimoji="0" 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电表数相减差值</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*互感器的倍数</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50</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＝总电量；</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523875"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采集时间相减差值＝时间差；</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523875"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2017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月</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18</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5</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时</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——2017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月</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时停炉；</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523875" defTabSz="914400" rtl="0" eaLnBrk="0" fontAlgn="base" latinLnBrk="0" hangingPunct="0">
              <a:lnSpc>
                <a:spcPct val="100000"/>
              </a:lnSpc>
              <a:spcBef>
                <a:spcPct val="0"/>
              </a:spcBef>
              <a:spcAft>
                <a:spcPct val="0"/>
              </a:spcAft>
              <a:buClrTx/>
              <a:buSzTx/>
              <a:buFontTx/>
              <a:buNone/>
            </a:pP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2017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月</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时</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——2017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月</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24</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14</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时运行，时间为</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103</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小时。</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523875"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总电量</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时间差＝每小时用电量；</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523875"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序号</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每小时用电量</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序号</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3</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每小时用时量</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序号</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每小时用电量＝序号</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3</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节能率</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523875"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序号</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每小时用电量</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序号</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4</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每小时用时量</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序号</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每小时用电量＝序号</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4</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节能率</a:t>
            </a:r>
            <a:endParaRPr kumimoji="0" lang="zh-CN" altLang="en-US" sz="1400"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523875" defTabSz="914400" rtl="0" eaLnBrk="0" fontAlgn="base" latinLnBrk="0" hangingPunct="0">
              <a:lnSpc>
                <a:spcPct val="100000"/>
              </a:lnSpc>
              <a:spcBef>
                <a:spcPct val="0"/>
              </a:spcBef>
              <a:spcAft>
                <a:spcPct val="0"/>
              </a:spcAft>
              <a:buClrTx/>
              <a:buSzTx/>
              <a:buFontTx/>
              <a:buNone/>
            </a:pPr>
            <a:r>
              <a:rPr kumimoji="0" lang="zh-CN" altLang="en-US"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综合节能率为</a:t>
            </a:r>
            <a:r>
              <a:rPr kumimoji="0" lang="en-US" altLang="zh-CN"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50%</a:t>
            </a:r>
            <a:endParaRPr kumimoji="0" lang="en-US" altLang="zh-CN" b="1"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30" name="Rectangle 6"/>
          <p:cNvSpPr>
            <a:spLocks noChangeArrowheads="1"/>
          </p:cNvSpPr>
          <p:nvPr/>
        </p:nvSpPr>
        <p:spPr bwMode="auto">
          <a:xfrm>
            <a:off x="0" y="0"/>
            <a:ext cx="12192000" cy="457200"/>
          </a:xfrm>
          <a:prstGeom prst="rect">
            <a:avLst/>
          </a:prstGeom>
          <a:noFill/>
          <a:ln w="9525">
            <a:noFill/>
            <a:miter lim="800000"/>
          </a:ln>
          <a:effectLst/>
        </p:spPr>
        <p:txBody>
          <a:bodyPr vert="horz" wrap="none" lIns="91440" tIns="45720" rIns="91440" bIns="45720" numCol="1" anchor="ctr" anchorCtr="0" compatLnSpc="1">
            <a:spAutoFit/>
          </a:bodyPr>
          <a:lstStyle/>
          <a:p>
            <a:endParaRPr lang="zh-CN" altLang="en-US"/>
          </a:p>
        </p:txBody>
      </p:sp>
      <p:grpSp>
        <p:nvGrpSpPr>
          <p:cNvPr id="30" name="组合 29"/>
          <p:cNvGrpSpPr/>
          <p:nvPr/>
        </p:nvGrpSpPr>
        <p:grpSpPr>
          <a:xfrm>
            <a:off x="5199797" y="3859900"/>
            <a:ext cx="6223380" cy="1299997"/>
            <a:chOff x="5199797" y="3859900"/>
            <a:chExt cx="6223380" cy="1299997"/>
          </a:xfrm>
        </p:grpSpPr>
        <p:grpSp>
          <p:nvGrpSpPr>
            <p:cNvPr id="19" name="组合 18"/>
            <p:cNvGrpSpPr/>
            <p:nvPr/>
          </p:nvGrpSpPr>
          <p:grpSpPr>
            <a:xfrm>
              <a:off x="5240740" y="3859900"/>
              <a:ext cx="6155140" cy="1012351"/>
              <a:chOff x="5240740" y="3859900"/>
              <a:chExt cx="6155140" cy="1012351"/>
            </a:xfrm>
          </p:grpSpPr>
          <p:pic>
            <p:nvPicPr>
              <p:cNvPr id="1029" name="图片 7" descr="201711131330"/>
              <p:cNvPicPr>
                <a:picLocks noChangeAspect="1" noChangeArrowheads="1"/>
              </p:cNvPicPr>
              <p:nvPr/>
            </p:nvPicPr>
            <p:blipFill>
              <a:blip r:embed="rId1" cstate="print"/>
              <a:srcRect/>
              <a:stretch>
                <a:fillRect/>
              </a:stretch>
            </p:blipFill>
            <p:spPr bwMode="auto">
              <a:xfrm>
                <a:off x="5240740" y="3869141"/>
                <a:ext cx="2920621" cy="1003110"/>
              </a:xfrm>
              <a:prstGeom prst="rect">
                <a:avLst/>
              </a:prstGeom>
              <a:noFill/>
            </p:spPr>
          </p:pic>
          <p:pic>
            <p:nvPicPr>
              <p:cNvPr id="1028" name="图片 8" descr="2017111805"/>
              <p:cNvPicPr>
                <a:picLocks noChangeAspect="1" noChangeArrowheads="1"/>
              </p:cNvPicPr>
              <p:nvPr/>
            </p:nvPicPr>
            <p:blipFill>
              <a:blip r:embed="rId2" cstate="print"/>
              <a:srcRect/>
              <a:stretch>
                <a:fillRect/>
              </a:stretch>
            </p:blipFill>
            <p:spPr bwMode="auto">
              <a:xfrm>
                <a:off x="8379725" y="3859900"/>
                <a:ext cx="3016155" cy="1012351"/>
              </a:xfrm>
              <a:prstGeom prst="rect">
                <a:avLst/>
              </a:prstGeom>
              <a:noFill/>
            </p:spPr>
          </p:pic>
        </p:grpSp>
        <p:sp>
          <p:nvSpPr>
            <p:cNvPr id="1033" name="Rectangle 9"/>
            <p:cNvSpPr>
              <a:spLocks noChangeArrowheads="1"/>
            </p:cNvSpPr>
            <p:nvPr/>
          </p:nvSpPr>
          <p:spPr bwMode="auto">
            <a:xfrm>
              <a:off x="5199797" y="4852120"/>
              <a:ext cx="6223380" cy="30777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采集时间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2017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月</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13</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13</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时                       采集时间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2017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月</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18</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05</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时</a:t>
              </a:r>
              <a:endParaRPr kumimoji="0" lang="zh-CN" altLang="en-US" sz="1400" b="0"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grpSp>
      <p:sp>
        <p:nvSpPr>
          <p:cNvPr id="1036" name="Rectangle 12"/>
          <p:cNvSpPr>
            <a:spLocks noChangeArrowheads="1"/>
          </p:cNvSpPr>
          <p:nvPr/>
        </p:nvSpPr>
        <p:spPr bwMode="auto">
          <a:xfrm>
            <a:off x="0" y="0"/>
            <a:ext cx="12192000" cy="457200"/>
          </a:xfrm>
          <a:prstGeom prst="rect">
            <a:avLst/>
          </a:prstGeom>
          <a:noFill/>
          <a:ln w="9525">
            <a:noFill/>
            <a:miter lim="800000"/>
          </a:ln>
          <a:effectLst/>
        </p:spPr>
        <p:txBody>
          <a:bodyPr vert="horz" wrap="none" lIns="91440" tIns="45720" rIns="91440" bIns="45720" numCol="1" anchor="ctr" anchorCtr="0" compatLnSpc="1">
            <a:spAutoFit/>
          </a:bodyPr>
          <a:lstStyle/>
          <a:p>
            <a:endParaRPr lang="zh-CN" altLang="en-US"/>
          </a:p>
        </p:txBody>
      </p:sp>
      <p:sp>
        <p:nvSpPr>
          <p:cNvPr id="1037" name="Rectangle 13"/>
          <p:cNvSpPr>
            <a:spLocks noChangeArrowheads="1"/>
          </p:cNvSpPr>
          <p:nvPr/>
        </p:nvSpPr>
        <p:spPr bwMode="auto">
          <a:xfrm>
            <a:off x="0" y="1724025"/>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200" b="1" i="0" u="none" strike="noStrike" cap="none" normalizeH="0" baseline="0" smtClean="0">
                <a:ln>
                  <a:noFill/>
                </a:ln>
                <a:solidFill>
                  <a:schemeClr val="tx1"/>
                </a:solidFill>
                <a:effectLst/>
                <a:latin typeface="Calibri" panose="020F0502020204030204" charset="0"/>
                <a:ea typeface="宋体" panose="02010600030101010101" pitchFamily="2" charset="-122"/>
                <a:cs typeface="宋体" panose="02010600030101010101" pitchFamily="2" charset="-122"/>
              </a:rPr>
              <a:t> </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38" name="Rectangle 14"/>
          <p:cNvSpPr>
            <a:spLocks noChangeArrowheads="1"/>
          </p:cNvSpPr>
          <p:nvPr/>
        </p:nvSpPr>
        <p:spPr bwMode="auto">
          <a:xfrm>
            <a:off x="0" y="2990850"/>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29" name="组合 28"/>
          <p:cNvGrpSpPr/>
          <p:nvPr/>
        </p:nvGrpSpPr>
        <p:grpSpPr>
          <a:xfrm>
            <a:off x="5213444" y="5108672"/>
            <a:ext cx="6182437" cy="1272699"/>
            <a:chOff x="5213444" y="5108672"/>
            <a:chExt cx="6182437" cy="1272699"/>
          </a:xfrm>
        </p:grpSpPr>
        <p:grpSp>
          <p:nvGrpSpPr>
            <p:cNvPr id="26" name="组合 25"/>
            <p:cNvGrpSpPr/>
            <p:nvPr/>
          </p:nvGrpSpPr>
          <p:grpSpPr>
            <a:xfrm>
              <a:off x="5227093" y="5108672"/>
              <a:ext cx="6168788" cy="991879"/>
              <a:chOff x="5227093" y="5040432"/>
              <a:chExt cx="6168788" cy="991879"/>
            </a:xfrm>
          </p:grpSpPr>
          <p:pic>
            <p:nvPicPr>
              <p:cNvPr id="1035" name="图片 9" descr="201711231400"/>
              <p:cNvPicPr>
                <a:picLocks noChangeAspect="1" noChangeArrowheads="1"/>
              </p:cNvPicPr>
              <p:nvPr/>
            </p:nvPicPr>
            <p:blipFill>
              <a:blip r:embed="rId3" cstate="print"/>
              <a:srcRect/>
              <a:stretch>
                <a:fillRect/>
              </a:stretch>
            </p:blipFill>
            <p:spPr bwMode="auto">
              <a:xfrm>
                <a:off x="5227093" y="5056497"/>
                <a:ext cx="2934268" cy="975814"/>
              </a:xfrm>
              <a:prstGeom prst="rect">
                <a:avLst/>
              </a:prstGeom>
              <a:noFill/>
            </p:spPr>
          </p:pic>
          <p:pic>
            <p:nvPicPr>
              <p:cNvPr id="1034" name="图片 10" descr="2017112514"/>
              <p:cNvPicPr>
                <a:picLocks noChangeAspect="1" noChangeArrowheads="1"/>
              </p:cNvPicPr>
              <p:nvPr/>
            </p:nvPicPr>
            <p:blipFill>
              <a:blip r:embed="rId4" cstate="print"/>
              <a:srcRect/>
              <a:stretch>
                <a:fillRect/>
              </a:stretch>
            </p:blipFill>
            <p:spPr bwMode="auto">
              <a:xfrm>
                <a:off x="8393373" y="5040432"/>
                <a:ext cx="3002508" cy="991878"/>
              </a:xfrm>
              <a:prstGeom prst="rect">
                <a:avLst/>
              </a:prstGeom>
              <a:noFill/>
            </p:spPr>
          </p:pic>
        </p:grpSp>
        <p:sp>
          <p:nvSpPr>
            <p:cNvPr id="1039" name="Rectangle 15"/>
            <p:cNvSpPr>
              <a:spLocks noChangeArrowheads="1"/>
            </p:cNvSpPr>
            <p:nvPr/>
          </p:nvSpPr>
          <p:spPr bwMode="auto">
            <a:xfrm>
              <a:off x="5213444" y="6073594"/>
              <a:ext cx="6073255" cy="30777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采集时间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2017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月</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24</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14</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时                             采集时间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2017</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年</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11</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月</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25</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日</a:t>
              </a:r>
              <a:r>
                <a:rPr kumimoji="0" lang="en-US" altLang="zh-CN"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14</a:t>
              </a:r>
              <a:r>
                <a:rPr kumimoji="0" lang="zh-CN" altLang="en-US" sz="1400" b="1" i="0" u="none" strike="noStrike" cap="none" normalizeH="0" baseline="0" dirty="0" smtClean="0">
                  <a:ln>
                    <a:noFill/>
                  </a:ln>
                  <a:solidFill>
                    <a:srgbClr val="0070C0"/>
                  </a:solidFill>
                  <a:effectLst/>
                  <a:latin typeface="Calibri" panose="020F0502020204030204" charset="0"/>
                  <a:ea typeface="宋体" panose="02010600030101010101" pitchFamily="2" charset="-122"/>
                  <a:cs typeface="宋体" panose="02010600030101010101" pitchFamily="2" charset="-122"/>
                </a:rPr>
                <a:t>时</a:t>
              </a:r>
              <a:endParaRPr kumimoji="0" lang="zh-CN" altLang="en-US" sz="1400" b="0" i="0" u="none" strike="noStrike" cap="none" normalizeH="0" baseline="0" dirty="0" smtClean="0">
                <a:ln>
                  <a:noFill/>
                </a:ln>
                <a:solidFill>
                  <a:srgbClr val="0070C0"/>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27" name="组合 26"/>
          <p:cNvGrpSpPr/>
          <p:nvPr/>
        </p:nvGrpSpPr>
        <p:grpSpPr>
          <a:xfrm>
            <a:off x="395785" y="836966"/>
            <a:ext cx="3889611" cy="4888269"/>
            <a:chOff x="395785" y="836966"/>
            <a:chExt cx="3889611" cy="4888269"/>
          </a:xfrm>
        </p:grpSpPr>
        <p:sp>
          <p:nvSpPr>
            <p:cNvPr id="28" name="Rectangle 1"/>
            <p:cNvSpPr>
              <a:spLocks noChangeArrowheads="1"/>
            </p:cNvSpPr>
            <p:nvPr/>
          </p:nvSpPr>
          <p:spPr bwMode="auto">
            <a:xfrm>
              <a:off x="395785" y="836966"/>
              <a:ext cx="3889611" cy="58477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rPr>
                <a:t>汽车配件（热处理）</a:t>
              </a:r>
              <a:endParaRPr kumimoji="0" lang="zh-CN" sz="3200" b="0" i="0"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cs typeface="宋体" panose="02010600030101010101" pitchFamily="2" charset="-122"/>
              </a:endParaRPr>
            </a:p>
          </p:txBody>
        </p:sp>
        <p:pic>
          <p:nvPicPr>
            <p:cNvPr id="31" name="图片 30" descr="F:\F\大连丰和工业\照片\20171129102322.jpg"/>
            <p:cNvPicPr/>
            <p:nvPr/>
          </p:nvPicPr>
          <p:blipFill>
            <a:blip r:embed="rId5" cstate="print"/>
            <a:srcRect/>
            <a:stretch>
              <a:fillRect/>
            </a:stretch>
          </p:blipFill>
          <p:spPr bwMode="auto">
            <a:xfrm>
              <a:off x="665701" y="1515331"/>
              <a:ext cx="3592399" cy="3739057"/>
            </a:xfrm>
            <a:prstGeom prst="rect">
              <a:avLst/>
            </a:prstGeom>
            <a:noFill/>
            <a:ln w="9525">
              <a:noFill/>
              <a:miter lim="800000"/>
              <a:headEnd/>
              <a:tailEnd/>
            </a:ln>
          </p:spPr>
        </p:pic>
        <p:sp>
          <p:nvSpPr>
            <p:cNvPr id="32" name="矩形 31"/>
            <p:cNvSpPr/>
            <p:nvPr/>
          </p:nvSpPr>
          <p:spPr>
            <a:xfrm>
              <a:off x="1033342" y="5355903"/>
              <a:ext cx="2509020" cy="369332"/>
            </a:xfrm>
            <a:prstGeom prst="rect">
              <a:avLst/>
            </a:prstGeom>
          </p:spPr>
          <p:txBody>
            <a:bodyPr wrap="none">
              <a:spAutoFit/>
            </a:bodyPr>
            <a:lstStyle/>
            <a:p>
              <a:r>
                <a:rPr lang="zh-CN" altLang="zh-CN" b="1" dirty="0" smtClean="0">
                  <a:latin typeface="微软雅黑" panose="020B0503020204020204" pitchFamily="34" charset="-122"/>
                  <a:ea typeface="微软雅黑" panose="020B0503020204020204" pitchFamily="34" charset="-122"/>
                </a:rPr>
                <a:t>大连</a:t>
              </a:r>
              <a:r>
                <a:rPr lang="zh-CN" altLang="en-US" b="1" dirty="0" smtClean="0">
                  <a:latin typeface="微软雅黑" panose="020B0503020204020204" pitchFamily="34" charset="-122"/>
                  <a:ea typeface="微软雅黑" panose="020B0503020204020204" pitchFamily="34" charset="-122"/>
                </a:rPr>
                <a:t>丰和工业</a:t>
              </a:r>
              <a:r>
                <a:rPr lang="zh-CN" altLang="zh-CN" b="1" dirty="0" smtClean="0">
                  <a:latin typeface="微软雅黑" panose="020B0503020204020204" pitchFamily="34" charset="-122"/>
                  <a:ea typeface="微软雅黑" panose="020B0503020204020204" pitchFamily="34" charset="-122"/>
                </a:rPr>
                <a:t>有限公司</a:t>
              </a:r>
              <a:endParaRPr lang="zh-CN" altLang="en-US" dirty="0">
                <a:latin typeface="微软雅黑" panose="020B0503020204020204" pitchFamily="34" charset="-122"/>
                <a:ea typeface="微软雅黑" panose="020B0503020204020204" pitchFamily="34" charset="-122"/>
              </a:endParaRPr>
            </a:p>
          </p:txBody>
        </p:sp>
      </p:grpSp>
      <p:sp>
        <p:nvSpPr>
          <p:cNvPr id="33"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6"/>
          <a:srcRect l="28639" t="27676" r="28653" b="27148"/>
          <a:stretch>
            <a:fillRect/>
          </a:stretch>
        </p:blipFill>
        <p:spPr>
          <a:xfrm>
            <a:off x="323215" y="88900"/>
            <a:ext cx="741045" cy="588010"/>
          </a:xfrm>
          <a:prstGeom prst="rect">
            <a:avLst/>
          </a:prstGeom>
        </p:spPr>
      </p:pic>
    </p:spTree>
    <p:custDataLst>
      <p:tags r:id="rId7"/>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887106" y="1260815"/>
            <a:ext cx="2729552" cy="378565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200000"/>
              </a:lnSpc>
              <a:spcBef>
                <a:spcPct val="0"/>
              </a:spcBef>
              <a:spcAft>
                <a:spcPct val="0"/>
              </a:spcAft>
              <a:buClrTx/>
              <a:buSzTx/>
              <a:buFont typeface="Wingdings" panose="05000000000000000000" pitchFamily="2" charset="2"/>
              <a:buChar char="p"/>
            </a:pPr>
            <a:r>
              <a:rPr kumimoji="0" lang="en-US" alt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 </a:t>
            </a:r>
            <a:r>
              <a:rPr kumimoji="0" 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食品加工</a:t>
            </a:r>
            <a:r>
              <a:rPr kumimoji="0" lang="zh-CN" altLang="en-US"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        </a:t>
            </a:r>
            <a:endParaRPr kumimoji="0" lang="en-US" alt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200000"/>
              </a:lnSpc>
              <a:spcBef>
                <a:spcPct val="0"/>
              </a:spcBef>
              <a:spcAft>
                <a:spcPct val="0"/>
              </a:spcAft>
              <a:buClrTx/>
              <a:buSzTx/>
              <a:buFont typeface="Wingdings" panose="05000000000000000000" pitchFamily="2" charset="2"/>
              <a:buChar char="p"/>
            </a:pPr>
            <a:r>
              <a:rPr kumimoji="0" lang="zh-CN" altLang="en-US"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 冶金热处理    </a:t>
            </a:r>
            <a:endParaRPr kumimoji="0" lang="en-US" alt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200000"/>
              </a:lnSpc>
              <a:spcBef>
                <a:spcPct val="0"/>
              </a:spcBef>
              <a:spcAft>
                <a:spcPct val="0"/>
              </a:spcAft>
              <a:buClrTx/>
              <a:buSzTx/>
              <a:buFont typeface="Wingdings" panose="05000000000000000000" pitchFamily="2" charset="2"/>
              <a:buChar char="p"/>
            </a:pPr>
            <a:r>
              <a:rPr kumimoji="0" lang="zh-CN" altLang="en-US"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 印染  </a:t>
            </a:r>
            <a:endParaRPr kumimoji="0" lang="en-US" alt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200000"/>
              </a:lnSpc>
              <a:spcBef>
                <a:spcPct val="0"/>
              </a:spcBef>
              <a:spcAft>
                <a:spcPct val="0"/>
              </a:spcAft>
              <a:buClrTx/>
              <a:buSzTx/>
              <a:buFont typeface="Wingdings" panose="05000000000000000000" pitchFamily="2" charset="2"/>
              <a:buChar char="p"/>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造纸    </a:t>
            </a:r>
            <a:endParaRPr kumimoji="0" lang="en-US" alt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200000"/>
              </a:lnSpc>
              <a:spcBef>
                <a:spcPct val="0"/>
              </a:spcBef>
              <a:spcAft>
                <a:spcPct val="0"/>
              </a:spcAft>
              <a:buClrTx/>
              <a:buSzTx/>
              <a:buFont typeface="Wingdings" panose="05000000000000000000" pitchFamily="2" charset="2"/>
              <a:buChar char="p"/>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纸箱包装制造   </a:t>
            </a:r>
            <a:endParaRPr kumimoji="0" lang="en-US" altLang="zh-CN"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ct val="200000"/>
              </a:lnSpc>
              <a:spcBef>
                <a:spcPct val="0"/>
              </a:spcBef>
              <a:spcAft>
                <a:spcPct val="0"/>
              </a:spcAft>
              <a:buClrTx/>
              <a:buSzTx/>
              <a:buFont typeface="Wingdings" panose="05000000000000000000" pitchFamily="2" charset="2"/>
              <a:buChar char="p"/>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橡胶塑料</a:t>
            </a:r>
            <a:endParaRPr kumimoji="0" lang="zh-CN" altLang="en-US" sz="2000" b="1" i="0" u="none" strike="noStrike" cap="none" normalizeH="0" baseline="0" dirty="0" smtClean="0">
              <a:ln>
                <a:noFill/>
              </a:ln>
              <a:solidFill>
                <a:srgbClr val="0070C0"/>
              </a:solidFill>
              <a:effectLst/>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4" name="直接连接符 3"/>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sp>
        <p:nvSpPr>
          <p:cNvPr id="7" name="矩形 6"/>
          <p:cNvSpPr/>
          <p:nvPr/>
        </p:nvSpPr>
        <p:spPr>
          <a:xfrm>
            <a:off x="3935103" y="1310185"/>
            <a:ext cx="2738652" cy="3785652"/>
          </a:xfrm>
          <a:prstGeom prst="rect">
            <a:avLst/>
          </a:prstGeom>
        </p:spPr>
        <p:txBody>
          <a:bodyPr wrap="square">
            <a:spAutoFit/>
          </a:bodyPr>
          <a:lstStyle/>
          <a:p>
            <a:pPr lvl="0" eaLnBrk="0" fontAlgn="base" hangingPunct="0">
              <a:lnSpc>
                <a:spcPct val="200000"/>
              </a:lnSpc>
              <a:spcBef>
                <a:spcPct val="0"/>
              </a:spcBef>
              <a:spcAft>
                <a:spcPct val="0"/>
              </a:spcAft>
              <a:buFont typeface="Wingdings" panose="05000000000000000000" pitchFamily="2" charset="2"/>
              <a:buChar char="p"/>
            </a:pP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制药</a:t>
            </a:r>
            <a:endPar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lvl="0" eaLnBrk="0" fontAlgn="base" hangingPunct="0">
              <a:lnSpc>
                <a:spcPct val="200000"/>
              </a:lnSpc>
              <a:spcBef>
                <a:spcPct val="0"/>
              </a:spcBef>
              <a:spcAft>
                <a:spcPct val="0"/>
              </a:spcAft>
              <a:buFont typeface="Wingdings" panose="05000000000000000000" pitchFamily="2" charset="2"/>
              <a:buChar char="p"/>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电力        </a:t>
            </a:r>
            <a:endPar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lvl="0" eaLnBrk="0" fontAlgn="base" hangingPunct="0">
              <a:lnSpc>
                <a:spcPct val="200000"/>
              </a:lnSpc>
              <a:spcBef>
                <a:spcPct val="0"/>
              </a:spcBef>
              <a:spcAft>
                <a:spcPct val="0"/>
              </a:spcAft>
              <a:buFont typeface="Wingdings" panose="05000000000000000000" pitchFamily="2" charset="2"/>
              <a:buChar char="p"/>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供热（高温蒸汽）   </a:t>
            </a:r>
            <a:endPar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lvl="0" eaLnBrk="0" fontAlgn="base" hangingPunct="0">
              <a:lnSpc>
                <a:spcPct val="200000"/>
              </a:lnSpc>
              <a:spcBef>
                <a:spcPct val="0"/>
              </a:spcBef>
              <a:spcAft>
                <a:spcPct val="0"/>
              </a:spcAft>
              <a:buFont typeface="Wingdings" panose="05000000000000000000" pitchFamily="2" charset="2"/>
              <a:buChar char="p"/>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石油 化工   </a:t>
            </a:r>
            <a:endPar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lvl="0" eaLnBrk="0" fontAlgn="base" hangingPunct="0">
              <a:lnSpc>
                <a:spcPct val="200000"/>
              </a:lnSpc>
              <a:spcBef>
                <a:spcPct val="0"/>
              </a:spcBef>
              <a:spcAft>
                <a:spcPct val="0"/>
              </a:spcAft>
              <a:buFont typeface="Wingdings" panose="05000000000000000000" pitchFamily="2" charset="2"/>
              <a:buChar char="p"/>
            </a:pP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轮胎</a:t>
            </a:r>
            <a:endPar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lvl="0" eaLnBrk="0" fontAlgn="base" hangingPunct="0">
              <a:lnSpc>
                <a:spcPct val="200000"/>
              </a:lnSpc>
              <a:spcBef>
                <a:spcPct val="0"/>
              </a:spcBef>
              <a:spcAft>
                <a:spcPct val="0"/>
              </a:spcAft>
              <a:buFont typeface="Wingdings" panose="05000000000000000000" pitchFamily="2" charset="2"/>
              <a:buChar char="p"/>
            </a:pP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汽车配件（热处理）</a:t>
            </a:r>
            <a:endParaRPr lang="zh-CN" altLang="en-US" sz="2000" b="1"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 name="矩形 7"/>
          <p:cNvSpPr/>
          <p:nvPr/>
        </p:nvSpPr>
        <p:spPr>
          <a:xfrm>
            <a:off x="7219666" y="1282890"/>
            <a:ext cx="3029803" cy="3170099"/>
          </a:xfrm>
          <a:prstGeom prst="rect">
            <a:avLst/>
          </a:prstGeom>
        </p:spPr>
        <p:txBody>
          <a:bodyPr wrap="square">
            <a:spAutoFit/>
          </a:bodyPr>
          <a:lstStyle/>
          <a:p>
            <a:pPr lvl="0" eaLnBrk="0" fontAlgn="base" hangingPunct="0">
              <a:lnSpc>
                <a:spcPct val="200000"/>
              </a:lnSpc>
              <a:spcBef>
                <a:spcPct val="0"/>
              </a:spcBef>
              <a:spcAft>
                <a:spcPct val="0"/>
              </a:spcAft>
              <a:buFont typeface="Wingdings" panose="05000000000000000000" pitchFamily="2" charset="2"/>
              <a:buChar char="p"/>
            </a:pP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饲料</a:t>
            </a:r>
            <a:endPar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lvl="0" eaLnBrk="0" fontAlgn="base" hangingPunct="0">
              <a:lnSpc>
                <a:spcPct val="200000"/>
              </a:lnSpc>
              <a:spcBef>
                <a:spcPct val="0"/>
              </a:spcBef>
              <a:spcAft>
                <a:spcPct val="0"/>
              </a:spcAft>
              <a:buFont typeface="Wingdings" panose="05000000000000000000" pitchFamily="2" charset="2"/>
              <a:buChar char="p"/>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电子        </a:t>
            </a:r>
            <a:endPar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lvl="0" eaLnBrk="0" fontAlgn="base" hangingPunct="0">
              <a:lnSpc>
                <a:spcPct val="200000"/>
              </a:lnSpc>
              <a:spcBef>
                <a:spcPct val="0"/>
              </a:spcBef>
              <a:spcAft>
                <a:spcPct val="0"/>
              </a:spcAft>
              <a:buFont typeface="Wingdings" panose="05000000000000000000" pitchFamily="2" charset="2"/>
              <a:buChar char="p"/>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植物炼油       </a:t>
            </a:r>
            <a:endPar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lvl="0" eaLnBrk="0" fontAlgn="base" hangingPunct="0">
              <a:lnSpc>
                <a:spcPct val="200000"/>
              </a:lnSpc>
              <a:spcBef>
                <a:spcPct val="0"/>
              </a:spcBef>
              <a:spcAft>
                <a:spcPct val="0"/>
              </a:spcAft>
              <a:buFont typeface="Wingdings" panose="05000000000000000000" pitchFamily="2" charset="2"/>
              <a:buChar char="p"/>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窑炉（陶瓷、玻璃、</a:t>
            </a:r>
            <a:endPar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lvl="0" eaLnBrk="0" fontAlgn="base" hangingPunct="0">
              <a:lnSpc>
                <a:spcPct val="200000"/>
              </a:lnSpc>
              <a:spcBef>
                <a:spcPct val="0"/>
              </a:spcBef>
              <a:spcAft>
                <a:spcPct val="0"/>
              </a:spcAft>
            </a:pPr>
            <a:r>
              <a:rPr lang="en-US" altLang="zh-CN"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dirty="0" smtClean="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耐火砖、水泥）</a:t>
            </a:r>
            <a:endParaRPr lang="zh-CN" altLang="en-US" sz="2000" b="1" dirty="0" smtClean="0">
              <a:solidFill>
                <a:srgbClr val="0070C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文本框 3"/>
          <p:cNvSpPr txBox="1"/>
          <p:nvPr/>
        </p:nvSpPr>
        <p:spPr>
          <a:xfrm>
            <a:off x="6701051" y="123464"/>
            <a:ext cx="529760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无机复合绝热乳膏应用行业</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9"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3" name="图片 2" descr="微信图片_20211104152108"/>
          <p:cNvPicPr>
            <a:picLocks noChangeAspect="1"/>
          </p:cNvPicPr>
          <p:nvPr/>
        </p:nvPicPr>
        <p:blipFill>
          <a:blip r:embed="rId1"/>
          <a:srcRect l="28639" t="27676" r="28653" b="27148"/>
          <a:stretch>
            <a:fillRect/>
          </a:stretch>
        </p:blipFill>
        <p:spPr>
          <a:xfrm>
            <a:off x="323215" y="88900"/>
            <a:ext cx="741045" cy="588010"/>
          </a:xfrm>
          <a:prstGeom prst="rect">
            <a:avLst/>
          </a:prstGeom>
        </p:spPr>
      </p:pic>
    </p:spTree>
    <p:custDataLst>
      <p:tags r:id="rId2"/>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26" name="表格 25"/>
          <p:cNvGraphicFramePr>
            <a:graphicFrameLocks noGrp="1"/>
          </p:cNvGraphicFramePr>
          <p:nvPr/>
        </p:nvGraphicFramePr>
        <p:xfrm>
          <a:off x="1351127" y="791570"/>
          <a:ext cx="9567075" cy="5883005"/>
        </p:xfrm>
        <a:graphic>
          <a:graphicData uri="http://schemas.openxmlformats.org/drawingml/2006/table">
            <a:tbl>
              <a:tblPr/>
              <a:tblGrid>
                <a:gridCol w="2366771"/>
                <a:gridCol w="900038"/>
                <a:gridCol w="900038"/>
                <a:gridCol w="900038"/>
                <a:gridCol w="900038"/>
                <a:gridCol w="900038"/>
                <a:gridCol w="900038"/>
                <a:gridCol w="900038"/>
                <a:gridCol w="900038"/>
              </a:tblGrid>
              <a:tr h="1837757">
                <a:tc>
                  <a:txBody>
                    <a:bodyPr/>
                    <a:lstStyle/>
                    <a:p>
                      <a:pPr algn="l" fontAlgn="ctr"/>
                      <a:r>
                        <a:rPr lang="zh-CN" altLang="en-US" sz="1200" b="0" i="0" u="none" strike="noStrike" dirty="0">
                          <a:latin typeface="宋体" panose="02010600030101010101" pitchFamily="2" charset="-122"/>
                        </a:rPr>
                        <a:t>　</a:t>
                      </a:r>
                      <a:endParaRPr lang="zh-CN" altLang="en-US" sz="1200" b="0" i="0" u="none" strike="noStrike" dirty="0">
                        <a:latin typeface="宋体" panose="02010600030101010101" pitchFamily="2" charset="-122"/>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latin typeface="宋体" panose="02010600030101010101" pitchFamily="2" charset="-122"/>
                        </a:rPr>
                        <a:t>　</a:t>
                      </a:r>
                      <a:endParaRPr lang="zh-CN" altLang="en-US" sz="1200" b="0" i="0" u="none" strike="noStrike" dirty="0">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latin typeface="宋体" panose="02010600030101010101" pitchFamily="2" charset="-122"/>
                        </a:rPr>
                        <a:t>　</a:t>
                      </a:r>
                      <a:endParaRPr lang="zh-CN" altLang="en-US" sz="1200" b="0" i="0" u="none" strike="noStrike" dirty="0">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2549">
                <a:tc gridSpan="3">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立式锅炉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gridSpan="5">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卧式锅炉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hMerge="1">
                  <a:tcPr/>
                </a:tc>
                <a:tc hMerge="1">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6184">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latin typeface="宋体" panose="02010600030101010101" pitchFamily="2" charset="-122"/>
                        </a:rPr>
                        <a:t>　</a:t>
                      </a:r>
                      <a:endParaRPr lang="zh-CN" altLang="en-US" sz="1200" b="0" i="0" u="none" strike="noStrike" dirty="0">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latin typeface="宋体" panose="02010600030101010101" pitchFamily="2" charset="-122"/>
                        </a:rPr>
                        <a:t>　</a:t>
                      </a:r>
                      <a:endParaRPr lang="zh-CN" altLang="en-US" sz="1200" b="0" i="0" u="none" strike="noStrike" dirty="0">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200" b="0" i="0" u="none" strike="noStrike" dirty="0">
                          <a:latin typeface="宋体" panose="02010600030101010101" pitchFamily="2" charset="-122"/>
                        </a:rPr>
                        <a:t>　</a:t>
                      </a:r>
                      <a:endParaRPr lang="zh-CN" altLang="en-US" sz="1200" b="0" i="0" u="none" strike="noStrike" dirty="0">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2549">
                <a:tc gridSpan="3">
                  <a:txBody>
                    <a:bodyPr/>
                    <a:lstStyle/>
                    <a:p>
                      <a:pPr algn="ctr" fontAlgn="ctr"/>
                      <a:r>
                        <a:rPr lang="zh-CN" altLang="en-US" sz="1800" b="1" i="0" u="none" strike="noStrike" dirty="0">
                          <a:solidFill>
                            <a:srgbClr val="0070C0"/>
                          </a:solidFill>
                          <a:latin typeface="宋体" panose="02010600030101010101" pitchFamily="2" charset="-122"/>
                        </a:rPr>
                        <a:t>分汽缸</a:t>
                      </a:r>
                      <a:endParaRPr lang="zh-CN" altLang="en-US" sz="1800" b="1" i="0" u="none" strike="noStrike" dirty="0">
                        <a:solidFill>
                          <a:srgbClr val="0070C0"/>
                        </a:solidFill>
                        <a:latin typeface="宋体" panose="02010600030101010101" pitchFamily="2" charset="-122"/>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c>
                  <a:txBody>
                    <a:bodyPr/>
                    <a:lstStyle/>
                    <a:p>
                      <a:pPr algn="l" fontAlgn="ctr"/>
                      <a:r>
                        <a:rPr lang="zh-CN" altLang="en-US" sz="1600" b="0" i="0" u="none" strike="noStrike" dirty="0">
                          <a:latin typeface="宋体" panose="02010600030101010101" pitchFamily="2" charset="-122"/>
                        </a:rPr>
                        <a:t>　</a:t>
                      </a:r>
                      <a:endParaRPr lang="zh-CN" altLang="en-US" sz="1600" b="0" i="0" u="none" strike="noStrike" dirty="0">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烟气回收器</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gridSpan="3">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省煤器</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a:tc>
                <a:tc hMerge="1">
                  <a:tcPr/>
                </a:tc>
              </a:tr>
              <a:tr h="1446104">
                <a:tc>
                  <a:txBody>
                    <a:bodyPr/>
                    <a:lstStyle/>
                    <a:p>
                      <a:pPr algn="ctr" fontAlgn="ctr"/>
                      <a:r>
                        <a:rPr lang="zh-CN" altLang="en-US" sz="1200" b="0" i="0" u="none" strike="noStrike" dirty="0">
                          <a:latin typeface="宋体" panose="02010600030101010101" pitchFamily="2" charset="-122"/>
                        </a:rPr>
                        <a:t>　</a:t>
                      </a:r>
                      <a:endParaRPr lang="zh-CN" altLang="en-US" sz="1200" b="0" i="0" u="none" strike="noStrike" dirty="0">
                        <a:latin typeface="宋体" panose="02010600030101010101" pitchFamily="2"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panose="02010600030101010101" pitchFamily="2" charset="-122"/>
                        </a:rPr>
                        <a:t>　</a:t>
                      </a:r>
                      <a:endParaRPr lang="zh-CN" altLang="en-US" sz="1200" b="0" i="0" u="none" strike="noStrike">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2549">
                <a:tc gridSpan="6">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阀门</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gridSpan="3">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法兰</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bl>
          </a:graphicData>
        </a:graphic>
      </p:graphicFrame>
      <p:grpSp>
        <p:nvGrpSpPr>
          <p:cNvPr id="46" name="组合 45"/>
          <p:cNvGrpSpPr/>
          <p:nvPr/>
        </p:nvGrpSpPr>
        <p:grpSpPr>
          <a:xfrm>
            <a:off x="1364775" y="3029801"/>
            <a:ext cx="9506377" cy="1678676"/>
            <a:chOff x="1364775" y="3125337"/>
            <a:chExt cx="9506377" cy="1678676"/>
          </a:xfrm>
        </p:grpSpPr>
        <p:pic>
          <p:nvPicPr>
            <p:cNvPr id="30" name="Picture 12"/>
            <p:cNvPicPr>
              <a:picLocks noChangeAspect="1" noChangeArrowheads="1"/>
            </p:cNvPicPr>
            <p:nvPr/>
          </p:nvPicPr>
          <p:blipFill>
            <a:blip r:embed="rId1" cstate="print"/>
            <a:srcRect/>
            <a:stretch>
              <a:fillRect/>
            </a:stretch>
          </p:blipFill>
          <p:spPr bwMode="auto">
            <a:xfrm>
              <a:off x="3166282" y="3152634"/>
              <a:ext cx="2163302" cy="1651379"/>
            </a:xfrm>
            <a:prstGeom prst="rect">
              <a:avLst/>
            </a:prstGeom>
            <a:noFill/>
            <a:ln w="9525">
              <a:noFill/>
              <a:miter lim="800000"/>
              <a:headEnd/>
              <a:tailEnd/>
            </a:ln>
          </p:spPr>
        </p:pic>
        <p:pic>
          <p:nvPicPr>
            <p:cNvPr id="31" name="Picture 13" descr="u=1395441962,4150651618&amp;fm=21&amp;gp=0"/>
            <p:cNvPicPr>
              <a:picLocks noChangeAspect="1" noChangeArrowheads="1"/>
            </p:cNvPicPr>
            <p:nvPr/>
          </p:nvPicPr>
          <p:blipFill>
            <a:blip r:embed="rId2" cstate="print"/>
            <a:srcRect/>
            <a:stretch>
              <a:fillRect/>
            </a:stretch>
          </p:blipFill>
          <p:spPr bwMode="auto">
            <a:xfrm>
              <a:off x="1364775" y="3140831"/>
              <a:ext cx="1819277" cy="1594943"/>
            </a:xfrm>
            <a:prstGeom prst="rect">
              <a:avLst/>
            </a:prstGeom>
            <a:noFill/>
            <a:ln w="9525">
              <a:noFill/>
              <a:miter lim="800000"/>
              <a:headEnd/>
              <a:tailEnd/>
            </a:ln>
          </p:spPr>
        </p:pic>
        <p:pic>
          <p:nvPicPr>
            <p:cNvPr id="36" name="图片 35" descr="2012022116511023257"/>
            <p:cNvPicPr>
              <a:picLocks noChangeAspect="1" noChangeArrowheads="1"/>
            </p:cNvPicPr>
            <p:nvPr/>
          </p:nvPicPr>
          <p:blipFill>
            <a:blip r:embed="rId3" cstate="print"/>
            <a:srcRect/>
            <a:stretch>
              <a:fillRect/>
            </a:stretch>
          </p:blipFill>
          <p:spPr bwMode="auto">
            <a:xfrm>
              <a:off x="5377219" y="3125337"/>
              <a:ext cx="3158604" cy="1635031"/>
            </a:xfrm>
            <a:prstGeom prst="rect">
              <a:avLst/>
            </a:prstGeom>
            <a:noFill/>
            <a:ln w="9525">
              <a:noFill/>
              <a:miter lim="800000"/>
              <a:headEnd/>
              <a:tailEnd/>
            </a:ln>
          </p:spPr>
        </p:pic>
        <p:pic>
          <p:nvPicPr>
            <p:cNvPr id="39" name="Picture 833" descr="https://cbu01.alicdn.com/img/ibank/2016/317/911/3444119713_880919239.220x220.jpg"/>
            <p:cNvPicPr>
              <a:picLocks noChangeAspect="1" noChangeArrowheads="1"/>
            </p:cNvPicPr>
            <p:nvPr/>
          </p:nvPicPr>
          <p:blipFill>
            <a:blip r:embed="rId4" cstate="print"/>
            <a:srcRect/>
            <a:stretch>
              <a:fillRect/>
            </a:stretch>
          </p:blipFill>
          <p:spPr bwMode="auto">
            <a:xfrm>
              <a:off x="8529851" y="3137990"/>
              <a:ext cx="2341301" cy="1619250"/>
            </a:xfrm>
            <a:prstGeom prst="rect">
              <a:avLst/>
            </a:prstGeom>
            <a:noFill/>
            <a:ln w="3175">
              <a:solidFill>
                <a:schemeClr val="tx1"/>
              </a:solidFill>
            </a:ln>
          </p:spPr>
        </p:pic>
      </p:grpSp>
      <p:grpSp>
        <p:nvGrpSpPr>
          <p:cNvPr id="23" name="组合 22"/>
          <p:cNvGrpSpPr/>
          <p:nvPr/>
        </p:nvGrpSpPr>
        <p:grpSpPr>
          <a:xfrm>
            <a:off x="1364780" y="4940624"/>
            <a:ext cx="9553429" cy="1475068"/>
            <a:chOff x="1364780" y="4940624"/>
            <a:chExt cx="9553429" cy="1475068"/>
          </a:xfrm>
        </p:grpSpPr>
        <p:pic>
          <p:nvPicPr>
            <p:cNvPr id="33" name="图片 32" descr="9300722"/>
            <p:cNvPicPr>
              <a:picLocks noChangeAspect="1" noChangeArrowheads="1"/>
            </p:cNvPicPr>
            <p:nvPr/>
          </p:nvPicPr>
          <p:blipFill>
            <a:blip r:embed="rId5" cstate="print"/>
            <a:srcRect/>
            <a:stretch>
              <a:fillRect/>
            </a:stretch>
          </p:blipFill>
          <p:spPr bwMode="auto">
            <a:xfrm>
              <a:off x="2456596" y="4940624"/>
              <a:ext cx="1910687" cy="1437929"/>
            </a:xfrm>
            <a:prstGeom prst="rect">
              <a:avLst/>
            </a:prstGeom>
            <a:noFill/>
            <a:ln w="3175">
              <a:solidFill>
                <a:schemeClr val="tx1"/>
              </a:solidFill>
              <a:miter lim="800000"/>
              <a:headEnd/>
              <a:tailEnd/>
            </a:ln>
          </p:spPr>
        </p:pic>
        <p:pic>
          <p:nvPicPr>
            <p:cNvPr id="34" name="图片 33" descr="73ca5910b2e860bdc2ce7918"/>
            <p:cNvPicPr>
              <a:picLocks noChangeAspect="1" noChangeArrowheads="1"/>
            </p:cNvPicPr>
            <p:nvPr/>
          </p:nvPicPr>
          <p:blipFill>
            <a:blip r:embed="rId6" cstate="print"/>
            <a:srcRect/>
            <a:stretch>
              <a:fillRect/>
            </a:stretch>
          </p:blipFill>
          <p:spPr bwMode="auto">
            <a:xfrm>
              <a:off x="4380930" y="4945037"/>
              <a:ext cx="1935993" cy="1427731"/>
            </a:xfrm>
            <a:prstGeom prst="rect">
              <a:avLst/>
            </a:prstGeom>
            <a:noFill/>
            <a:ln w="3175">
              <a:solidFill>
                <a:schemeClr val="tx1"/>
              </a:solidFill>
              <a:miter lim="800000"/>
              <a:headEnd/>
              <a:tailEnd/>
            </a:ln>
          </p:spPr>
        </p:pic>
        <p:pic>
          <p:nvPicPr>
            <p:cNvPr id="37" name="图片 36" descr="20150524_111157"/>
            <p:cNvPicPr>
              <a:picLocks noChangeAspect="1" noChangeArrowheads="1"/>
            </p:cNvPicPr>
            <p:nvPr/>
          </p:nvPicPr>
          <p:blipFill>
            <a:blip r:embed="rId7" cstate="print"/>
            <a:srcRect/>
            <a:stretch>
              <a:fillRect/>
            </a:stretch>
          </p:blipFill>
          <p:spPr bwMode="auto">
            <a:xfrm>
              <a:off x="6346208" y="4954137"/>
              <a:ext cx="2631601" cy="1461555"/>
            </a:xfrm>
            <a:prstGeom prst="rect">
              <a:avLst/>
            </a:prstGeom>
            <a:noFill/>
            <a:ln w="9525">
              <a:noFill/>
              <a:miter lim="800000"/>
              <a:headEnd/>
              <a:tailEnd/>
            </a:ln>
          </p:spPr>
        </p:pic>
        <p:pic>
          <p:nvPicPr>
            <p:cNvPr id="41" name="图片 40" descr="j608"/>
            <p:cNvPicPr>
              <a:picLocks noChangeAspect="1" noChangeArrowheads="1"/>
            </p:cNvPicPr>
            <p:nvPr/>
          </p:nvPicPr>
          <p:blipFill>
            <a:blip r:embed="rId8" cstate="print"/>
            <a:srcRect/>
            <a:stretch>
              <a:fillRect/>
            </a:stretch>
          </p:blipFill>
          <p:spPr bwMode="auto">
            <a:xfrm>
              <a:off x="1364780" y="4942755"/>
              <a:ext cx="1091821" cy="1417379"/>
            </a:xfrm>
            <a:prstGeom prst="rect">
              <a:avLst/>
            </a:prstGeom>
            <a:noFill/>
            <a:ln w="3175">
              <a:solidFill>
                <a:schemeClr val="tx1"/>
              </a:solidFill>
              <a:miter lim="800000"/>
              <a:headEnd/>
              <a:tailEnd/>
            </a:ln>
          </p:spPr>
        </p:pic>
        <p:pic>
          <p:nvPicPr>
            <p:cNvPr id="42" name="Picture 876" descr="http://img01.baimao.com/M00/0D/FD/wKgAFFKBikWAGTSlAAB2ba3eGO0889.jpg"/>
            <p:cNvPicPr>
              <a:picLocks noChangeAspect="1" noChangeArrowheads="1"/>
            </p:cNvPicPr>
            <p:nvPr/>
          </p:nvPicPr>
          <p:blipFill>
            <a:blip r:embed="rId9" cstate="print"/>
            <a:srcRect/>
            <a:stretch>
              <a:fillRect/>
            </a:stretch>
          </p:blipFill>
          <p:spPr bwMode="auto">
            <a:xfrm>
              <a:off x="8946178" y="4967785"/>
              <a:ext cx="1972031" cy="1419367"/>
            </a:xfrm>
            <a:prstGeom prst="rect">
              <a:avLst/>
            </a:prstGeom>
            <a:noFill/>
          </p:spPr>
        </p:pic>
      </p:grpSp>
      <p:grpSp>
        <p:nvGrpSpPr>
          <p:cNvPr id="50" name="组合 49"/>
          <p:cNvGrpSpPr/>
          <p:nvPr/>
        </p:nvGrpSpPr>
        <p:grpSpPr>
          <a:xfrm>
            <a:off x="1405720" y="878787"/>
            <a:ext cx="9553432" cy="1727935"/>
            <a:chOff x="1364777" y="1179038"/>
            <a:chExt cx="9553432" cy="1727935"/>
          </a:xfrm>
        </p:grpSpPr>
        <p:pic>
          <p:nvPicPr>
            <p:cNvPr id="27" name="Picture 9" descr="u=977848551,2389348168&amp;fm=21&amp;gp=0"/>
            <p:cNvPicPr>
              <a:picLocks noChangeAspect="1" noChangeArrowheads="1"/>
            </p:cNvPicPr>
            <p:nvPr/>
          </p:nvPicPr>
          <p:blipFill>
            <a:blip r:embed="rId10" cstate="print"/>
            <a:srcRect/>
            <a:stretch>
              <a:fillRect/>
            </a:stretch>
          </p:blipFill>
          <p:spPr bwMode="auto">
            <a:xfrm>
              <a:off x="1364777" y="1212661"/>
              <a:ext cx="1883391" cy="1694312"/>
            </a:xfrm>
            <a:prstGeom prst="rect">
              <a:avLst/>
            </a:prstGeom>
            <a:noFill/>
            <a:ln w="3175">
              <a:solidFill>
                <a:schemeClr val="tx1"/>
              </a:solidFill>
              <a:miter lim="800000"/>
              <a:headEnd/>
              <a:tailEnd/>
            </a:ln>
          </p:spPr>
        </p:pic>
        <p:pic>
          <p:nvPicPr>
            <p:cNvPr id="28" name="Picture 10" descr="u=1226339660,3758009065&amp;fm=21&amp;gp=0"/>
            <p:cNvPicPr>
              <a:picLocks noChangeAspect="1" noChangeArrowheads="1"/>
            </p:cNvPicPr>
            <p:nvPr/>
          </p:nvPicPr>
          <p:blipFill>
            <a:blip r:embed="rId11" cstate="print"/>
            <a:srcRect/>
            <a:stretch>
              <a:fillRect/>
            </a:stretch>
          </p:blipFill>
          <p:spPr bwMode="auto">
            <a:xfrm>
              <a:off x="5336276" y="1187356"/>
              <a:ext cx="2715904" cy="1686778"/>
            </a:xfrm>
            <a:prstGeom prst="rect">
              <a:avLst/>
            </a:prstGeom>
            <a:noFill/>
            <a:ln w="3175">
              <a:solidFill>
                <a:schemeClr val="tx1"/>
              </a:solidFill>
              <a:miter lim="800000"/>
              <a:headEnd/>
              <a:tailEnd/>
            </a:ln>
          </p:spPr>
        </p:pic>
        <p:pic>
          <p:nvPicPr>
            <p:cNvPr id="29" name="Picture 11"/>
            <p:cNvPicPr>
              <a:picLocks noChangeAspect="1" noChangeArrowheads="1"/>
            </p:cNvPicPr>
            <p:nvPr/>
          </p:nvPicPr>
          <p:blipFill>
            <a:blip r:embed="rId12" cstate="print"/>
            <a:srcRect/>
            <a:stretch>
              <a:fillRect/>
            </a:stretch>
          </p:blipFill>
          <p:spPr bwMode="auto">
            <a:xfrm>
              <a:off x="3207224" y="1185365"/>
              <a:ext cx="2142697" cy="1721608"/>
            </a:xfrm>
            <a:prstGeom prst="rect">
              <a:avLst/>
            </a:prstGeom>
            <a:noFill/>
            <a:ln w="3175">
              <a:solidFill>
                <a:schemeClr val="tx1"/>
              </a:solidFill>
              <a:miter lim="800000"/>
              <a:headEnd/>
              <a:tailEnd/>
            </a:ln>
          </p:spPr>
        </p:pic>
        <p:pic>
          <p:nvPicPr>
            <p:cNvPr id="49" name="Picture 1616" descr="391747s"/>
            <p:cNvPicPr>
              <a:picLocks noChangeAspect="1" noChangeArrowheads="1"/>
            </p:cNvPicPr>
            <p:nvPr/>
          </p:nvPicPr>
          <p:blipFill>
            <a:blip r:embed="rId13" cstate="print"/>
            <a:srcRect/>
            <a:stretch>
              <a:fillRect/>
            </a:stretch>
          </p:blipFill>
          <p:spPr bwMode="auto">
            <a:xfrm>
              <a:off x="8065827" y="1179038"/>
              <a:ext cx="2852382" cy="1700640"/>
            </a:xfrm>
            <a:prstGeom prst="rect">
              <a:avLst/>
            </a:prstGeom>
            <a:noFill/>
            <a:ln w="3175">
              <a:solidFill>
                <a:schemeClr val="tx1"/>
              </a:solidFill>
              <a:miter lim="800000"/>
              <a:headEnd/>
              <a:tailEnd/>
            </a:ln>
          </p:spPr>
        </p:pic>
      </p:grpSp>
      <p:graphicFrame>
        <p:nvGraphicFramePr>
          <p:cNvPr id="24" name="表格 23"/>
          <p:cNvGraphicFramePr>
            <a:graphicFrameLocks noGrp="1"/>
          </p:cNvGraphicFramePr>
          <p:nvPr/>
        </p:nvGraphicFramePr>
        <p:xfrm>
          <a:off x="791570" y="764275"/>
          <a:ext cx="611306" cy="5882185"/>
        </p:xfrm>
        <a:graphic>
          <a:graphicData uri="http://schemas.openxmlformats.org/drawingml/2006/table">
            <a:tbl>
              <a:tblPr/>
              <a:tblGrid>
                <a:gridCol w="611306"/>
              </a:tblGrid>
              <a:tr h="5882185">
                <a:tc>
                  <a:txBody>
                    <a:bodyPr/>
                    <a:lstStyle/>
                    <a:p>
                      <a:pPr algn="ctr" fontAlgn="ctr"/>
                      <a:r>
                        <a:rPr lang="zh-CN" altLang="en-US" sz="3200" b="1" i="0" u="none" strike="noStrike" dirty="0">
                          <a:solidFill>
                            <a:srgbClr val="0070C0"/>
                          </a:solidFill>
                          <a:latin typeface="微软雅黑" panose="020B0503020204020204" pitchFamily="34" charset="-122"/>
                          <a:ea typeface="微软雅黑" panose="020B0503020204020204" pitchFamily="34" charset="-122"/>
                        </a:rPr>
                        <a:t>共用设备</a:t>
                      </a:r>
                      <a:endParaRPr lang="zh-CN" altLang="en-US" sz="3200" b="1" i="0" u="none" strike="noStrike" dirty="0">
                        <a:solidFill>
                          <a:srgbClr val="0070C0"/>
                        </a:solidFill>
                        <a:latin typeface="微软雅黑" panose="020B0503020204020204" pitchFamily="34" charset="-122"/>
                        <a:ea typeface="微软雅黑" panose="020B0503020204020204" pitchFamily="34" charset="-122"/>
                      </a:endParaRPr>
                    </a:p>
                  </a:txBody>
                  <a:tcPr marL="9525" marR="9525" marT="9525" marB="0" anchor="ctr">
                    <a:lnL>
                      <a:noFill/>
                    </a:lnL>
                    <a:lnR>
                      <a:noFill/>
                    </a:lnR>
                    <a:lnT>
                      <a:noFill/>
                    </a:lnT>
                    <a:lnB>
                      <a:noFill/>
                    </a:lnB>
                  </a:tcPr>
                </a:tc>
              </a:tr>
            </a:tbl>
          </a:graphicData>
        </a:graphic>
      </p:graphicFrame>
      <p:sp>
        <p:nvSpPr>
          <p:cNvPr id="25" name="文本框 3"/>
          <p:cNvSpPr txBox="1"/>
          <p:nvPr/>
        </p:nvSpPr>
        <p:spPr>
          <a:xfrm>
            <a:off x="8106770" y="82520"/>
            <a:ext cx="3891886"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应用行业及设备设施</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32"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4"/>
          <a:srcRect l="28639" t="27676" r="28653" b="27148"/>
          <a:stretch>
            <a:fillRect/>
          </a:stretch>
        </p:blipFill>
        <p:spPr>
          <a:xfrm>
            <a:off x="323215" y="88900"/>
            <a:ext cx="741045" cy="588010"/>
          </a:xfrm>
          <a:prstGeom prst="rect">
            <a:avLst/>
          </a:prstGeom>
        </p:spPr>
      </p:pic>
    </p:spTree>
    <p:custDataLst>
      <p:tags r:id="rId15"/>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14" name="表格 13"/>
          <p:cNvGraphicFramePr>
            <a:graphicFrameLocks noGrp="1"/>
          </p:cNvGraphicFramePr>
          <p:nvPr/>
        </p:nvGraphicFramePr>
        <p:xfrm>
          <a:off x="996286" y="748181"/>
          <a:ext cx="10590664" cy="274320"/>
        </p:xfrm>
        <a:graphic>
          <a:graphicData uri="http://schemas.openxmlformats.org/drawingml/2006/table">
            <a:tbl>
              <a:tblPr/>
              <a:tblGrid>
                <a:gridCol w="1023583"/>
                <a:gridCol w="1774209"/>
                <a:gridCol w="7792872"/>
              </a:tblGrid>
              <a:tr h="174431">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行业</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设备设施</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图例</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5" name="表格 14"/>
          <p:cNvGraphicFramePr>
            <a:graphicFrameLocks noGrp="1"/>
          </p:cNvGraphicFramePr>
          <p:nvPr/>
        </p:nvGraphicFramePr>
        <p:xfrm>
          <a:off x="996286" y="1009935"/>
          <a:ext cx="10604312" cy="5349922"/>
        </p:xfrm>
        <a:graphic>
          <a:graphicData uri="http://schemas.openxmlformats.org/drawingml/2006/table">
            <a:tbl>
              <a:tblPr/>
              <a:tblGrid>
                <a:gridCol w="1023582"/>
                <a:gridCol w="1774209"/>
                <a:gridCol w="2236824"/>
                <a:gridCol w="795671"/>
                <a:gridCol w="795671"/>
                <a:gridCol w="795671"/>
                <a:gridCol w="795671"/>
                <a:gridCol w="795671"/>
                <a:gridCol w="795671"/>
                <a:gridCol w="795671"/>
              </a:tblGrid>
              <a:tr h="1779278">
                <a:tc rowSpan="2">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食品</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锅炉、管道、分汽缸、生产设备（杀菌罐、蒸煮锅等）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r>
              <a:tr h="275742">
                <a:tc vMerge="1">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3">
                  <a:txBody>
                    <a:bodyPr/>
                    <a:lstStyle/>
                    <a:p>
                      <a:pPr algn="l" fontAlgn="ctr"/>
                      <a:r>
                        <a:rPr lang="zh-CN" altLang="en-US" sz="1800" b="1" i="0" u="none" strike="noStrike" baseline="0" dirty="0" smtClean="0">
                          <a:solidFill>
                            <a:srgbClr val="0070C0"/>
                          </a:solidFill>
                          <a:latin typeface="微软雅黑" panose="020B0503020204020204" pitchFamily="34" charset="-122"/>
                          <a:ea typeface="微软雅黑" panose="020B0503020204020204" pitchFamily="34" charset="-122"/>
                        </a:rPr>
                        <a:t>         </a:t>
                      </a: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杀菌</a:t>
                      </a:r>
                      <a:r>
                        <a:rPr lang="zh-CN" altLang="en-US" sz="1800" b="1" i="0" u="none" strike="noStrike" dirty="0">
                          <a:solidFill>
                            <a:srgbClr val="0070C0"/>
                          </a:solidFill>
                          <a:latin typeface="微软雅黑" panose="020B0503020204020204" pitchFamily="34" charset="-122"/>
                          <a:ea typeface="微软雅黑" panose="020B0503020204020204" pitchFamily="34" charset="-122"/>
                        </a:rPr>
                        <a:t>罐</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a:txBody>
                    <a:bodyPr/>
                    <a:lstStyle/>
                    <a:p>
                      <a:pPr algn="ctr"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蒸煮</a:t>
                      </a: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锅</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1200793">
                <a:tc rowSpan="2">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饲料鱼粉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锅炉、管道、分汽缸、生产设备（制粒机、烘干机等）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5742">
                <a:tc vMerge="1">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5">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制粒机</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干燥机</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2625">
                <a:tc rowSpan="2">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化工</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锅炉、管道、分汽缸、生产设备（反应釜等）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5742">
                <a:tc vMerge="1">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6">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反应釜</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gridSpan="2">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原料罐</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bl>
          </a:graphicData>
        </a:graphic>
      </p:graphicFrame>
      <p:pic>
        <p:nvPicPr>
          <p:cNvPr id="19" name="Picture 18" descr="1320575909j6xxx"/>
          <p:cNvPicPr>
            <a:picLocks noChangeAspect="1" noChangeArrowheads="1"/>
          </p:cNvPicPr>
          <p:nvPr/>
        </p:nvPicPr>
        <p:blipFill>
          <a:blip r:embed="rId1" cstate="print"/>
          <a:srcRect/>
          <a:stretch>
            <a:fillRect/>
          </a:stretch>
        </p:blipFill>
        <p:spPr bwMode="auto">
          <a:xfrm>
            <a:off x="3829335" y="4694830"/>
            <a:ext cx="2298510" cy="1405187"/>
          </a:xfrm>
          <a:prstGeom prst="rect">
            <a:avLst/>
          </a:prstGeom>
          <a:noFill/>
          <a:ln w="9525">
            <a:noFill/>
            <a:miter lim="800000"/>
            <a:headEnd/>
            <a:tailEnd/>
          </a:ln>
        </p:spPr>
      </p:pic>
      <p:pic>
        <p:nvPicPr>
          <p:cNvPr id="20" name="Picture 20" descr="07-176787637"/>
          <p:cNvPicPr>
            <a:picLocks noChangeAspect="1" noChangeArrowheads="1"/>
          </p:cNvPicPr>
          <p:nvPr/>
        </p:nvPicPr>
        <p:blipFill>
          <a:blip r:embed="rId2" cstate="print"/>
          <a:srcRect/>
          <a:stretch>
            <a:fillRect/>
          </a:stretch>
        </p:blipFill>
        <p:spPr bwMode="auto">
          <a:xfrm>
            <a:off x="6127842" y="4696368"/>
            <a:ext cx="1774209" cy="1404181"/>
          </a:xfrm>
          <a:prstGeom prst="rect">
            <a:avLst/>
          </a:prstGeom>
          <a:noFill/>
          <a:ln w="9525">
            <a:noFill/>
            <a:miter lim="800000"/>
            <a:headEnd/>
            <a:tailEnd/>
          </a:ln>
        </p:spPr>
      </p:pic>
      <p:grpSp>
        <p:nvGrpSpPr>
          <p:cNvPr id="27" name="组合 26"/>
          <p:cNvGrpSpPr/>
          <p:nvPr/>
        </p:nvGrpSpPr>
        <p:grpSpPr>
          <a:xfrm>
            <a:off x="3837580" y="3070742"/>
            <a:ext cx="7749369" cy="1241950"/>
            <a:chOff x="3837580" y="3314416"/>
            <a:chExt cx="5457825" cy="1314450"/>
          </a:xfrm>
        </p:grpSpPr>
        <p:pic>
          <p:nvPicPr>
            <p:cNvPr id="16" name="Picture 3"/>
            <p:cNvPicPr>
              <a:picLocks noChangeAspect="1" noChangeArrowheads="1"/>
            </p:cNvPicPr>
            <p:nvPr/>
          </p:nvPicPr>
          <p:blipFill>
            <a:blip r:embed="rId3" cstate="print"/>
            <a:srcRect/>
            <a:stretch>
              <a:fillRect/>
            </a:stretch>
          </p:blipFill>
          <p:spPr bwMode="auto">
            <a:xfrm>
              <a:off x="3837580" y="3314416"/>
              <a:ext cx="1895475" cy="1304925"/>
            </a:xfrm>
            <a:prstGeom prst="rect">
              <a:avLst/>
            </a:prstGeom>
            <a:noFill/>
            <a:ln w="9525">
              <a:noFill/>
              <a:miter lim="800000"/>
              <a:headEnd/>
              <a:tailEnd/>
            </a:ln>
          </p:spPr>
        </p:pic>
        <p:pic>
          <p:nvPicPr>
            <p:cNvPr id="18" name="Picture 17" descr="u=1856484574,3675606444&amp;fm=21&amp;gp=0"/>
            <p:cNvPicPr>
              <a:picLocks noChangeAspect="1" noChangeArrowheads="1"/>
            </p:cNvPicPr>
            <p:nvPr/>
          </p:nvPicPr>
          <p:blipFill>
            <a:blip r:embed="rId4" cstate="print"/>
            <a:srcRect/>
            <a:stretch>
              <a:fillRect/>
            </a:stretch>
          </p:blipFill>
          <p:spPr bwMode="auto">
            <a:xfrm>
              <a:off x="5733055" y="3323941"/>
              <a:ext cx="1762125" cy="1295400"/>
            </a:xfrm>
            <a:prstGeom prst="rect">
              <a:avLst/>
            </a:prstGeom>
            <a:noFill/>
            <a:ln w="9525">
              <a:noFill/>
              <a:miter lim="800000"/>
              <a:headEnd/>
              <a:tailEnd/>
            </a:ln>
          </p:spPr>
        </p:pic>
        <p:pic>
          <p:nvPicPr>
            <p:cNvPr id="21" name="Picture 29"/>
            <p:cNvPicPr>
              <a:picLocks noChangeAspect="1" noChangeArrowheads="1"/>
            </p:cNvPicPr>
            <p:nvPr/>
          </p:nvPicPr>
          <p:blipFill>
            <a:blip r:embed="rId5" cstate="print"/>
            <a:srcRect/>
            <a:stretch>
              <a:fillRect/>
            </a:stretch>
          </p:blipFill>
          <p:spPr bwMode="auto">
            <a:xfrm>
              <a:off x="7504705" y="3314416"/>
              <a:ext cx="1790700" cy="1314450"/>
            </a:xfrm>
            <a:prstGeom prst="rect">
              <a:avLst/>
            </a:prstGeom>
            <a:noFill/>
            <a:ln w="9525">
              <a:noFill/>
              <a:miter lim="800000"/>
              <a:headEnd/>
              <a:tailEnd/>
            </a:ln>
          </p:spPr>
        </p:pic>
      </p:grpSp>
      <p:pic>
        <p:nvPicPr>
          <p:cNvPr id="22" name="Picture 2"/>
          <p:cNvPicPr>
            <a:picLocks noGrp="1" noChangeAspect="1" noChangeArrowheads="1"/>
          </p:cNvPicPr>
          <p:nvPr/>
        </p:nvPicPr>
        <p:blipFill>
          <a:blip r:embed="rId6" cstate="print"/>
          <a:srcRect/>
          <a:stretch>
            <a:fillRect/>
          </a:stretch>
        </p:blipFill>
        <p:spPr bwMode="auto">
          <a:xfrm>
            <a:off x="7888406" y="4694832"/>
            <a:ext cx="1917227" cy="1405717"/>
          </a:xfrm>
          <a:prstGeom prst="rect">
            <a:avLst/>
          </a:prstGeom>
          <a:noFill/>
          <a:ln w="9525">
            <a:noFill/>
            <a:miter lim="800000"/>
            <a:headEnd/>
            <a:tailEnd/>
          </a:ln>
        </p:spPr>
      </p:pic>
      <p:pic>
        <p:nvPicPr>
          <p:cNvPr id="24" name="图片 23" descr="20150826171254_78436"/>
          <p:cNvPicPr>
            <a:picLocks noChangeAspect="1" noChangeArrowheads="1"/>
          </p:cNvPicPr>
          <p:nvPr/>
        </p:nvPicPr>
        <p:blipFill>
          <a:blip r:embed="rId7" cstate="print"/>
          <a:srcRect/>
          <a:stretch>
            <a:fillRect/>
          </a:stretch>
        </p:blipFill>
        <p:spPr bwMode="auto">
          <a:xfrm>
            <a:off x="9771798" y="4694830"/>
            <a:ext cx="1853254" cy="1392071"/>
          </a:xfrm>
          <a:prstGeom prst="rect">
            <a:avLst/>
          </a:prstGeom>
          <a:noFill/>
          <a:ln w="9525">
            <a:noFill/>
            <a:miter lim="800000"/>
            <a:headEnd/>
            <a:tailEnd/>
          </a:ln>
        </p:spPr>
      </p:pic>
      <p:grpSp>
        <p:nvGrpSpPr>
          <p:cNvPr id="26" name="组合 25"/>
          <p:cNvGrpSpPr/>
          <p:nvPr/>
        </p:nvGrpSpPr>
        <p:grpSpPr>
          <a:xfrm>
            <a:off x="3818528" y="1004674"/>
            <a:ext cx="7782069" cy="1793117"/>
            <a:chOff x="3818529" y="1455050"/>
            <a:chExt cx="5486400" cy="1924050"/>
          </a:xfrm>
        </p:grpSpPr>
        <p:pic>
          <p:nvPicPr>
            <p:cNvPr id="17" name="Picture 15"/>
            <p:cNvPicPr>
              <a:picLocks noChangeAspect="1" noChangeArrowheads="1"/>
            </p:cNvPicPr>
            <p:nvPr/>
          </p:nvPicPr>
          <p:blipFill>
            <a:blip r:embed="rId8" cstate="print"/>
            <a:srcRect/>
            <a:stretch>
              <a:fillRect/>
            </a:stretch>
          </p:blipFill>
          <p:spPr bwMode="auto">
            <a:xfrm>
              <a:off x="5380629" y="1464575"/>
              <a:ext cx="1743075" cy="1905000"/>
            </a:xfrm>
            <a:prstGeom prst="rect">
              <a:avLst/>
            </a:prstGeom>
            <a:noFill/>
            <a:ln w="9525">
              <a:noFill/>
              <a:miter lim="800000"/>
              <a:headEnd/>
              <a:tailEnd/>
            </a:ln>
          </p:spPr>
        </p:pic>
        <p:pic>
          <p:nvPicPr>
            <p:cNvPr id="23" name="图片 22" descr="574464066835315445"/>
            <p:cNvPicPr>
              <a:picLocks noChangeAspect="1" noChangeArrowheads="1"/>
            </p:cNvPicPr>
            <p:nvPr/>
          </p:nvPicPr>
          <p:blipFill>
            <a:blip r:embed="rId9" cstate="print"/>
            <a:srcRect/>
            <a:stretch>
              <a:fillRect/>
            </a:stretch>
          </p:blipFill>
          <p:spPr bwMode="auto">
            <a:xfrm>
              <a:off x="7142754" y="1464575"/>
              <a:ext cx="2162175" cy="1905000"/>
            </a:xfrm>
            <a:prstGeom prst="rect">
              <a:avLst/>
            </a:prstGeom>
            <a:noFill/>
            <a:ln w="9525">
              <a:noFill/>
              <a:miter lim="800000"/>
              <a:headEnd/>
              <a:tailEnd/>
            </a:ln>
          </p:spPr>
        </p:pic>
        <p:pic>
          <p:nvPicPr>
            <p:cNvPr id="25" name="图片 24" descr="20171027110344"/>
            <p:cNvPicPr>
              <a:picLocks noChangeAspect="1" noChangeArrowheads="1"/>
            </p:cNvPicPr>
            <p:nvPr/>
          </p:nvPicPr>
          <p:blipFill>
            <a:blip r:embed="rId10" cstate="print"/>
            <a:srcRect/>
            <a:stretch>
              <a:fillRect/>
            </a:stretch>
          </p:blipFill>
          <p:spPr bwMode="auto">
            <a:xfrm>
              <a:off x="3818529" y="1455050"/>
              <a:ext cx="1552575" cy="1924050"/>
            </a:xfrm>
            <a:prstGeom prst="rect">
              <a:avLst/>
            </a:prstGeom>
            <a:noFill/>
            <a:ln w="9525">
              <a:noFill/>
              <a:miter lim="800000"/>
              <a:headEnd/>
              <a:tailEnd/>
            </a:ln>
          </p:spPr>
        </p:pic>
      </p:grpSp>
      <p:sp>
        <p:nvSpPr>
          <p:cNvPr id="28" name="矩形 27"/>
          <p:cNvSpPr/>
          <p:nvPr/>
        </p:nvSpPr>
        <p:spPr>
          <a:xfrm>
            <a:off x="6045958" y="2784142"/>
            <a:ext cx="2415653" cy="3138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0070C0"/>
                </a:solidFill>
                <a:latin typeface="微软雅黑" panose="020B0503020204020204" pitchFamily="34" charset="-122"/>
                <a:ea typeface="微软雅黑" panose="020B0503020204020204" pitchFamily="34" charset="-122"/>
              </a:rPr>
              <a:t>附带烘干的杀菌设备</a:t>
            </a:r>
            <a:endParaRPr lang="zh-CN" altLang="en-US" b="1" dirty="0">
              <a:solidFill>
                <a:srgbClr val="0070C0"/>
              </a:solidFill>
              <a:latin typeface="微软雅黑" panose="020B0503020204020204" pitchFamily="34" charset="-122"/>
              <a:ea typeface="微软雅黑" panose="020B0503020204020204" pitchFamily="34" charset="-122"/>
            </a:endParaRPr>
          </a:p>
        </p:txBody>
      </p:sp>
      <p:sp>
        <p:nvSpPr>
          <p:cNvPr id="29" name="文本框 3"/>
          <p:cNvSpPr txBox="1"/>
          <p:nvPr/>
        </p:nvSpPr>
        <p:spPr>
          <a:xfrm>
            <a:off x="8024885" y="109816"/>
            <a:ext cx="3973772"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应用行业及设备设施</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30"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1"/>
          <a:srcRect l="28639" t="27676" r="28653" b="27148"/>
          <a:stretch>
            <a:fillRect/>
          </a:stretch>
        </p:blipFill>
        <p:spPr>
          <a:xfrm>
            <a:off x="323215" y="88900"/>
            <a:ext cx="741045" cy="588010"/>
          </a:xfrm>
          <a:prstGeom prst="rect">
            <a:avLst/>
          </a:prstGeom>
        </p:spPr>
      </p:pic>
    </p:spTree>
    <p:custDataLst>
      <p:tags r:id="rId1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30" name="表格 29"/>
          <p:cNvGraphicFramePr>
            <a:graphicFrameLocks noGrp="1"/>
          </p:cNvGraphicFramePr>
          <p:nvPr/>
        </p:nvGraphicFramePr>
        <p:xfrm>
          <a:off x="1023581" y="761827"/>
          <a:ext cx="10590664" cy="274320"/>
        </p:xfrm>
        <a:graphic>
          <a:graphicData uri="http://schemas.openxmlformats.org/drawingml/2006/table">
            <a:tbl>
              <a:tblPr/>
              <a:tblGrid>
                <a:gridCol w="1023583"/>
                <a:gridCol w="1774209"/>
                <a:gridCol w="7792872"/>
              </a:tblGrid>
              <a:tr h="174431">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行业</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设备设施</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图例</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graphicFrame>
        <p:nvGraphicFramePr>
          <p:cNvPr id="8" name="表格 7"/>
          <p:cNvGraphicFramePr>
            <a:graphicFrameLocks noGrp="1"/>
          </p:cNvGraphicFramePr>
          <p:nvPr/>
        </p:nvGraphicFramePr>
        <p:xfrm>
          <a:off x="1023582" y="996287"/>
          <a:ext cx="10604312" cy="5357716"/>
        </p:xfrm>
        <a:graphic>
          <a:graphicData uri="http://schemas.openxmlformats.org/drawingml/2006/table">
            <a:tbl>
              <a:tblPr/>
              <a:tblGrid>
                <a:gridCol w="1023582"/>
                <a:gridCol w="1774209"/>
                <a:gridCol w="2236824"/>
                <a:gridCol w="795671"/>
                <a:gridCol w="795671"/>
                <a:gridCol w="795671"/>
                <a:gridCol w="795671"/>
                <a:gridCol w="795671"/>
                <a:gridCol w="795671"/>
                <a:gridCol w="795671"/>
              </a:tblGrid>
              <a:tr h="1774116">
                <a:tc rowSpan="2">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冶金（热处理）</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生产设备（各种高温加热设备）</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r>
              <a:tr h="274942">
                <a:tc vMerge="1">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3">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渗碳炉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回火炉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网带粹火炉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1197310">
                <a:tc rowSpan="2">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热电</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锅炉、管道、分汽缸</a:t>
                      </a: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、汽轮机等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4942">
                <a:tc vMerge="1">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5">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汽轮机</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a:txBody>
                    <a:bodyPr/>
                    <a:lstStyle/>
                    <a:p>
                      <a:pPr algn="l"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38150">
                <a:tc rowSpan="2">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供热</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锅炉、管道、分汽缸</a:t>
                      </a: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、换热器等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8256">
                <a:tc vMerge="1">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6">
                  <a:txBody>
                    <a:bodyPr/>
                    <a:lstStyle/>
                    <a:p>
                      <a:pPr algn="ctr"/>
                      <a:r>
                        <a:rPr lang="zh-CN" altLang="en-US" sz="1800" b="1" dirty="0" smtClean="0">
                          <a:solidFill>
                            <a:srgbClr val="0070C0"/>
                          </a:solidFill>
                          <a:latin typeface="微软雅黑" panose="020B0503020204020204" pitchFamily="34" charset="-122"/>
                          <a:ea typeface="微软雅黑" panose="020B0503020204020204" pitchFamily="34" charset="-122"/>
                        </a:rPr>
                        <a:t>换热设备及管道</a:t>
                      </a:r>
                      <a:endParaRPr lang="zh-CN" altLang="en-US" sz="1800" b="1"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gridSpan="2">
                  <a:txBody>
                    <a:bodyPr/>
                    <a:lstStyle/>
                    <a:p>
                      <a:endParaRPr lang="zh-CN" altLang="en-US" sz="1800" b="1"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bl>
          </a:graphicData>
        </a:graphic>
      </p:graphicFrame>
      <p:grpSp>
        <p:nvGrpSpPr>
          <p:cNvPr id="12" name="组合 11"/>
          <p:cNvGrpSpPr/>
          <p:nvPr/>
        </p:nvGrpSpPr>
        <p:grpSpPr>
          <a:xfrm>
            <a:off x="3848670" y="1009571"/>
            <a:ext cx="7773393" cy="1788219"/>
            <a:chOff x="3848670" y="1446308"/>
            <a:chExt cx="7773393" cy="1638086"/>
          </a:xfrm>
        </p:grpSpPr>
        <p:pic>
          <p:nvPicPr>
            <p:cNvPr id="9" name="Picture 7"/>
            <p:cNvPicPr>
              <a:picLocks noChangeAspect="1" noChangeArrowheads="1"/>
            </p:cNvPicPr>
            <p:nvPr/>
          </p:nvPicPr>
          <p:blipFill>
            <a:blip r:embed="rId1" cstate="print"/>
            <a:srcRect/>
            <a:stretch>
              <a:fillRect/>
            </a:stretch>
          </p:blipFill>
          <p:spPr bwMode="auto">
            <a:xfrm>
              <a:off x="3848670" y="1446664"/>
              <a:ext cx="2541324" cy="1631264"/>
            </a:xfrm>
            <a:prstGeom prst="rect">
              <a:avLst/>
            </a:prstGeom>
            <a:noFill/>
            <a:ln w="9525">
              <a:noFill/>
              <a:miter lim="800000"/>
              <a:headEnd/>
              <a:tailEnd/>
            </a:ln>
          </p:spPr>
        </p:pic>
        <p:pic>
          <p:nvPicPr>
            <p:cNvPr id="10" name="Picture 8"/>
            <p:cNvPicPr>
              <a:picLocks noChangeAspect="1" noChangeArrowheads="1"/>
            </p:cNvPicPr>
            <p:nvPr/>
          </p:nvPicPr>
          <p:blipFill>
            <a:blip r:embed="rId2" cstate="print"/>
            <a:srcRect/>
            <a:stretch>
              <a:fillRect/>
            </a:stretch>
          </p:blipFill>
          <p:spPr bwMode="auto">
            <a:xfrm>
              <a:off x="6400801" y="1446662"/>
              <a:ext cx="2606722" cy="1637732"/>
            </a:xfrm>
            <a:prstGeom prst="rect">
              <a:avLst/>
            </a:prstGeom>
            <a:noFill/>
            <a:ln w="9525">
              <a:noFill/>
              <a:miter lim="800000"/>
              <a:headEnd/>
              <a:tailEnd/>
            </a:ln>
          </p:spPr>
        </p:pic>
        <p:pic>
          <p:nvPicPr>
            <p:cNvPr id="11" name="Picture 21"/>
            <p:cNvPicPr>
              <a:picLocks noChangeAspect="1" noChangeArrowheads="1"/>
            </p:cNvPicPr>
            <p:nvPr/>
          </p:nvPicPr>
          <p:blipFill>
            <a:blip r:embed="rId3" cstate="print"/>
            <a:srcRect/>
            <a:stretch>
              <a:fillRect/>
            </a:stretch>
          </p:blipFill>
          <p:spPr bwMode="auto">
            <a:xfrm>
              <a:off x="9021170" y="1446308"/>
              <a:ext cx="2600893" cy="1638086"/>
            </a:xfrm>
            <a:prstGeom prst="rect">
              <a:avLst/>
            </a:prstGeom>
            <a:noFill/>
            <a:ln w="9525">
              <a:noFill/>
              <a:miter lim="800000"/>
              <a:headEnd/>
              <a:tailEnd/>
            </a:ln>
          </p:spPr>
        </p:pic>
      </p:grpSp>
      <p:grpSp>
        <p:nvGrpSpPr>
          <p:cNvPr id="18" name="组合 17"/>
          <p:cNvGrpSpPr/>
          <p:nvPr/>
        </p:nvGrpSpPr>
        <p:grpSpPr>
          <a:xfrm>
            <a:off x="3854292" y="3152631"/>
            <a:ext cx="7773601" cy="1119116"/>
            <a:chOff x="3854292" y="3343703"/>
            <a:chExt cx="7773601" cy="1119116"/>
          </a:xfrm>
        </p:grpSpPr>
        <p:pic>
          <p:nvPicPr>
            <p:cNvPr id="13" name="Picture 6" descr="u=2679824291,2569258385&amp;fm=21&amp;gp=0"/>
            <p:cNvPicPr>
              <a:picLocks noChangeAspect="1" noChangeArrowheads="1"/>
            </p:cNvPicPr>
            <p:nvPr/>
          </p:nvPicPr>
          <p:blipFill>
            <a:blip r:embed="rId4" cstate="print"/>
            <a:srcRect/>
            <a:stretch>
              <a:fillRect/>
            </a:stretch>
          </p:blipFill>
          <p:spPr bwMode="auto">
            <a:xfrm>
              <a:off x="3854292" y="3343703"/>
              <a:ext cx="4252478" cy="1119116"/>
            </a:xfrm>
            <a:prstGeom prst="rect">
              <a:avLst/>
            </a:prstGeom>
            <a:noFill/>
            <a:ln w="9525">
              <a:noFill/>
              <a:miter lim="800000"/>
              <a:headEnd/>
              <a:tailEnd/>
            </a:ln>
          </p:spPr>
        </p:pic>
        <p:pic>
          <p:nvPicPr>
            <p:cNvPr id="14" name="Picture 57"/>
            <p:cNvPicPr>
              <a:picLocks noChangeAspect="1" noChangeArrowheads="1"/>
            </p:cNvPicPr>
            <p:nvPr/>
          </p:nvPicPr>
          <p:blipFill>
            <a:blip r:embed="rId5" cstate="print"/>
            <a:srcRect/>
            <a:stretch>
              <a:fillRect/>
            </a:stretch>
          </p:blipFill>
          <p:spPr bwMode="auto">
            <a:xfrm>
              <a:off x="8120419" y="3358068"/>
              <a:ext cx="3507474" cy="1077651"/>
            </a:xfrm>
            <a:prstGeom prst="rect">
              <a:avLst/>
            </a:prstGeom>
            <a:noFill/>
            <a:ln w="9525">
              <a:noFill/>
              <a:miter lim="800000"/>
              <a:headEnd/>
              <a:tailEnd/>
            </a:ln>
          </p:spPr>
        </p:pic>
      </p:grpSp>
      <p:pic>
        <p:nvPicPr>
          <p:cNvPr id="15" name="Picture 5"/>
          <p:cNvPicPr>
            <a:picLocks noChangeAspect="1" noChangeArrowheads="1"/>
          </p:cNvPicPr>
          <p:nvPr/>
        </p:nvPicPr>
        <p:blipFill>
          <a:blip r:embed="rId6" cstate="print"/>
          <a:srcRect/>
          <a:stretch>
            <a:fillRect/>
          </a:stretch>
        </p:blipFill>
        <p:spPr bwMode="auto">
          <a:xfrm>
            <a:off x="3831111" y="4526140"/>
            <a:ext cx="2569689" cy="1519340"/>
          </a:xfrm>
          <a:prstGeom prst="rect">
            <a:avLst/>
          </a:prstGeom>
          <a:noFill/>
          <a:ln w="9525">
            <a:noFill/>
            <a:miter lim="800000"/>
            <a:headEnd/>
            <a:tailEnd/>
          </a:ln>
        </p:spPr>
      </p:pic>
      <p:pic>
        <p:nvPicPr>
          <p:cNvPr id="16" name="Picture 2"/>
          <p:cNvPicPr>
            <a:picLocks noGrp="1" noChangeAspect="1" noChangeArrowheads="1"/>
          </p:cNvPicPr>
          <p:nvPr/>
        </p:nvPicPr>
        <p:blipFill>
          <a:blip r:embed="rId7" cstate="print"/>
          <a:srcRect/>
          <a:stretch>
            <a:fillRect/>
          </a:stretch>
        </p:blipFill>
        <p:spPr bwMode="auto">
          <a:xfrm>
            <a:off x="6414448" y="4503762"/>
            <a:ext cx="2702256" cy="1528548"/>
          </a:xfrm>
          <a:prstGeom prst="rect">
            <a:avLst/>
          </a:prstGeom>
          <a:noFill/>
          <a:ln w="9525">
            <a:noFill/>
            <a:miter lim="800000"/>
            <a:headEnd/>
            <a:tailEnd/>
          </a:ln>
        </p:spPr>
      </p:pic>
      <p:pic>
        <p:nvPicPr>
          <p:cNvPr id="17" name="图片 16" descr="20150831105047_47023"/>
          <p:cNvPicPr>
            <a:picLocks noChangeAspect="1" noChangeArrowheads="1"/>
          </p:cNvPicPr>
          <p:nvPr/>
        </p:nvPicPr>
        <p:blipFill>
          <a:blip r:embed="rId8" cstate="print"/>
          <a:srcRect/>
          <a:stretch>
            <a:fillRect/>
          </a:stretch>
        </p:blipFill>
        <p:spPr bwMode="auto">
          <a:xfrm>
            <a:off x="9116704" y="4512492"/>
            <a:ext cx="2505999" cy="1519340"/>
          </a:xfrm>
          <a:prstGeom prst="rect">
            <a:avLst/>
          </a:prstGeom>
          <a:noFill/>
          <a:ln w="9525">
            <a:noFill/>
            <a:miter lim="800000"/>
            <a:headEnd/>
            <a:tailEnd/>
          </a:ln>
        </p:spPr>
      </p:pic>
      <p:sp>
        <p:nvSpPr>
          <p:cNvPr id="19" name="文本框 3"/>
          <p:cNvSpPr txBox="1"/>
          <p:nvPr/>
        </p:nvSpPr>
        <p:spPr>
          <a:xfrm>
            <a:off x="8038531" y="96168"/>
            <a:ext cx="3960125"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应用行业及设备设施</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20"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9"/>
          <a:srcRect l="28639" t="27676" r="28653" b="27148"/>
          <a:stretch>
            <a:fillRect/>
          </a:stretch>
        </p:blipFill>
        <p:spPr>
          <a:xfrm>
            <a:off x="323215" y="88900"/>
            <a:ext cx="741045" cy="588010"/>
          </a:xfrm>
          <a:prstGeom prst="rect">
            <a:avLst/>
          </a:prstGeom>
        </p:spPr>
      </p:pic>
    </p:spTree>
    <p:custDataLst>
      <p:tags r:id="rId10"/>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V="1">
            <a:off x="71120" y="676910"/>
            <a:ext cx="11941810" cy="21590"/>
          </a:xfrm>
          <a:prstGeom prst="line">
            <a:avLst/>
          </a:prstGeom>
        </p:spPr>
        <p:style>
          <a:lnRef idx="3">
            <a:schemeClr val="accent1"/>
          </a:lnRef>
          <a:fillRef idx="0">
            <a:schemeClr val="accent1"/>
          </a:fillRef>
          <a:effectRef idx="2">
            <a:schemeClr val="accent1"/>
          </a:effectRef>
          <a:fontRef idx="minor">
            <a:schemeClr val="tx1"/>
          </a:fontRef>
        </p:style>
      </p:cxnSp>
      <p:graphicFrame>
        <p:nvGraphicFramePr>
          <p:cNvPr id="10" name="表格 9"/>
          <p:cNvGraphicFramePr>
            <a:graphicFrameLocks noGrp="1"/>
          </p:cNvGraphicFramePr>
          <p:nvPr/>
        </p:nvGraphicFramePr>
        <p:xfrm>
          <a:off x="1009933" y="748180"/>
          <a:ext cx="10590664" cy="274320"/>
        </p:xfrm>
        <a:graphic>
          <a:graphicData uri="http://schemas.openxmlformats.org/drawingml/2006/table">
            <a:tbl>
              <a:tblPr/>
              <a:tblGrid>
                <a:gridCol w="1023583"/>
                <a:gridCol w="1774209"/>
                <a:gridCol w="7792872"/>
              </a:tblGrid>
              <a:tr h="174431">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行业</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设备设施</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图例</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graphicFrame>
        <p:nvGraphicFramePr>
          <p:cNvPr id="11" name="表格 10"/>
          <p:cNvGraphicFramePr>
            <a:graphicFrameLocks noGrp="1"/>
          </p:cNvGraphicFramePr>
          <p:nvPr/>
        </p:nvGraphicFramePr>
        <p:xfrm>
          <a:off x="1008418" y="955343"/>
          <a:ext cx="10604312" cy="5415391"/>
        </p:xfrm>
        <a:graphic>
          <a:graphicData uri="http://schemas.openxmlformats.org/drawingml/2006/table">
            <a:tbl>
              <a:tblPr/>
              <a:tblGrid>
                <a:gridCol w="1023582"/>
                <a:gridCol w="1774209"/>
                <a:gridCol w="2236824"/>
                <a:gridCol w="795671"/>
                <a:gridCol w="795671"/>
                <a:gridCol w="795671"/>
                <a:gridCol w="795671"/>
                <a:gridCol w="795671"/>
                <a:gridCol w="795671"/>
                <a:gridCol w="795671"/>
              </a:tblGrid>
              <a:tr h="1793214">
                <a:tc rowSpan="2">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印染</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锅炉、管道、分汽缸、染色机、烘干机等</a:t>
                      </a:r>
                      <a:endParaRPr lang="zh-CN" altLang="en-US" sz="1800" b="1" i="0" u="none" strike="noStrike" dirty="0" smtClean="0">
                        <a:solidFill>
                          <a:srgbClr val="0070C0"/>
                        </a:solidFill>
                        <a:latin typeface="微软雅黑" panose="020B0503020204020204" pitchFamily="34" charset="-122"/>
                        <a:ea typeface="微软雅黑" panose="020B0503020204020204" pitchFamily="34" charset="-122"/>
                      </a:endParaRPr>
                    </a:p>
                    <a:p>
                      <a:pPr algn="ctr"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dirty="0">
                          <a:latin typeface="宋体" panose="02010600030101010101" pitchFamily="2" charset="-122"/>
                        </a:rPr>
                        <a:t>　</a:t>
                      </a:r>
                      <a:endParaRPr lang="zh-CN" altLang="en-US" sz="1100" b="0" i="0" u="none" strike="noStrike" dirty="0">
                        <a:latin typeface="宋体" panose="02010600030101010101" pitchFamily="2"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dirty="0">
                          <a:latin typeface="宋体" panose="02010600030101010101" pitchFamily="2" charset="-122"/>
                        </a:rPr>
                        <a:t>　</a:t>
                      </a:r>
                      <a:endParaRPr lang="zh-CN" altLang="en-US" sz="1100" b="0" i="0" u="none" strike="noStrike" dirty="0">
                        <a:latin typeface="宋体" panose="02010600030101010101" pitchFamily="2" charset="-122"/>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r>
              <a:tr h="277902">
                <a:tc vMerge="1">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3">
                  <a:txBody>
                    <a:bodyPr/>
                    <a:lstStyle/>
                    <a:p>
                      <a:pPr algn="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染色机</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a:txBody>
                    <a:bodyPr/>
                    <a:lstStyle/>
                    <a:p>
                      <a:pPr algn="ctr"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ctr"/>
                      <a:endParaRPr lang="zh-CN" altLang="en-US" sz="1600" b="0" i="0" u="none" strike="noStrike" dirty="0">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1210199">
                <a:tc rowSpan="2">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轮胎</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锅炉、管道、分汽缸</a:t>
                      </a: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、硫化机等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dirty="0">
                          <a:latin typeface="宋体" panose="02010600030101010101" pitchFamily="2" charset="-122"/>
                        </a:rPr>
                        <a:t>　</a:t>
                      </a:r>
                      <a:endParaRPr lang="zh-CN" altLang="en-US" sz="1100" b="0" i="0" u="none" strike="noStrike" dirty="0">
                        <a:latin typeface="宋体" panose="02010600030101010101" pitchFamily="2"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dirty="0">
                          <a:latin typeface="宋体" panose="02010600030101010101" pitchFamily="2" charset="-122"/>
                        </a:rPr>
                        <a:t>　</a:t>
                      </a:r>
                      <a:endParaRPr lang="zh-CN" altLang="en-US" sz="1100" b="0" i="0" u="none" strike="noStrike" dirty="0">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7902">
                <a:tc vMerge="1">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5">
                  <a:txBody>
                    <a:bodyPr/>
                    <a:lstStyle/>
                    <a:p>
                      <a:pPr algn="l"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                               硫化机设备等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a:txBody>
                    <a:bodyPr/>
                    <a:lstStyle/>
                    <a:p>
                      <a:pPr algn="l" fontAlgn="ct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zh-CN" altLang="en-US" sz="1600" b="0" i="0" u="none" strike="noStrike" dirty="0">
                        <a:latin typeface="宋体" panose="02010600030101010101" pitchFamily="2" charset="-122"/>
                      </a:endParaRP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zh-CN" altLang="en-US" sz="1100" b="0" i="0" u="none" strike="noStrike" dirty="0">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4707">
                <a:tc rowSpan="2">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包装（瓦楞纸箱）</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1" i="0" u="none" strike="noStrike" dirty="0" smtClean="0">
                          <a:solidFill>
                            <a:srgbClr val="0070C0"/>
                          </a:solidFill>
                          <a:latin typeface="微软雅黑" panose="020B0503020204020204" pitchFamily="34" charset="-122"/>
                          <a:ea typeface="微软雅黑" panose="020B0503020204020204" pitchFamily="34" charset="-122"/>
                        </a:rPr>
                        <a:t>锅炉、管道、分汽缸、生产设备中的加热板及设备管道等</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800" b="1" i="0" u="none" strike="noStrike" dirty="0">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dirty="0">
                        <a:solidFill>
                          <a:srgbClr val="0070C0"/>
                        </a:solidFill>
                        <a:latin typeface="微软雅黑" panose="020B0503020204020204" pitchFamily="34" charset="-122"/>
                        <a:ea typeface="微软雅黑" panose="020B0503020204020204" pitchFamily="34"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dirty="0">
                          <a:latin typeface="宋体" panose="02010600030101010101" pitchFamily="2" charset="-122"/>
                        </a:rPr>
                        <a:t>　</a:t>
                      </a:r>
                      <a:endParaRPr lang="zh-CN" altLang="en-US" sz="1100" b="0" i="0" u="none" strike="noStrike" dirty="0">
                        <a:latin typeface="宋体" panose="02010600030101010101" pitchFamily="2" charset="-122"/>
                      </a:endParaRP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CN" altLang="en-US" sz="1100" b="0" i="0" u="none" strike="noStrike" dirty="0">
                          <a:latin typeface="宋体" panose="02010600030101010101" pitchFamily="2" charset="-122"/>
                        </a:rPr>
                        <a:t>　</a:t>
                      </a:r>
                      <a:endParaRPr lang="zh-CN" altLang="en-US" sz="1100" b="0" i="0" u="none" strike="noStrike" dirty="0">
                        <a:latin typeface="宋体" panose="02010600030101010101" pitchFamily="2" charset="-122"/>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1467">
                <a:tc vMerge="1">
                  <a:tcPr/>
                </a:tc>
                <a:tc>
                  <a:txBody>
                    <a:bodyPr/>
                    <a:lstStyle/>
                    <a:p>
                      <a:pPr algn="l" fontAlgn="ctr"/>
                      <a:r>
                        <a:rPr lang="zh-CN" altLang="en-US" sz="1800" b="1" i="0" u="none" strike="noStrike">
                          <a:solidFill>
                            <a:srgbClr val="0070C0"/>
                          </a:solidFill>
                          <a:latin typeface="微软雅黑" panose="020B0503020204020204" pitchFamily="34" charset="-122"/>
                          <a:ea typeface="微软雅黑" panose="020B0503020204020204" pitchFamily="34" charset="-122"/>
                        </a:rPr>
                        <a:t>　</a:t>
                      </a:r>
                      <a:endParaRPr lang="zh-CN" altLang="en-US" sz="1800" b="1" i="0" u="none" strike="noStrike">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6">
                  <a:txBody>
                    <a:bodyPr/>
                    <a:lstStyle/>
                    <a:p>
                      <a:pPr algn="ctr"/>
                      <a:r>
                        <a:rPr lang="zh-CN" altLang="en-US" sz="1800" b="1" dirty="0" smtClean="0">
                          <a:solidFill>
                            <a:srgbClr val="0070C0"/>
                          </a:solidFill>
                          <a:latin typeface="微软雅黑" panose="020B0503020204020204" pitchFamily="34" charset="-122"/>
                          <a:ea typeface="微软雅黑" panose="020B0503020204020204" pitchFamily="34" charset="-122"/>
                        </a:rPr>
                        <a:t>              生产设备及设备管道</a:t>
                      </a:r>
                      <a:endParaRPr lang="zh-CN" altLang="en-US" sz="1800" b="1" dirty="0">
                        <a:solidFill>
                          <a:srgbClr val="0070C0"/>
                        </a:solidFill>
                        <a:latin typeface="微软雅黑" panose="020B0503020204020204" pitchFamily="34" charset="-122"/>
                        <a:ea typeface="微软雅黑" panose="020B0503020204020204" pitchFamily="34" charset="-122"/>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c hMerge="1">
                  <a:tcPr/>
                </a:tc>
                <a:tc hMerge="1">
                  <a:tcPr/>
                </a:tc>
                <a:tc hMerge="1">
                  <a:tcPr/>
                </a:tc>
                <a:tc gridSpan="2">
                  <a:txBody>
                    <a:bodyPr/>
                    <a:lstStyle/>
                    <a:p>
                      <a:endParaRPr lang="zh-CN" altLang="en-US" dirty="0"/>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bl>
          </a:graphicData>
        </a:graphic>
      </p:graphicFrame>
      <p:grpSp>
        <p:nvGrpSpPr>
          <p:cNvPr id="22" name="组合 21"/>
          <p:cNvGrpSpPr/>
          <p:nvPr/>
        </p:nvGrpSpPr>
        <p:grpSpPr>
          <a:xfrm>
            <a:off x="3835875" y="985118"/>
            <a:ext cx="7782066" cy="1785378"/>
            <a:chOff x="3849523" y="1449150"/>
            <a:chExt cx="7782066" cy="1617162"/>
          </a:xfrm>
        </p:grpSpPr>
        <p:pic>
          <p:nvPicPr>
            <p:cNvPr id="12" name="图片 11" descr="20150108_100151"/>
            <p:cNvPicPr>
              <a:picLocks noChangeAspect="1" noChangeArrowheads="1"/>
            </p:cNvPicPr>
            <p:nvPr/>
          </p:nvPicPr>
          <p:blipFill>
            <a:blip r:embed="rId1" cstate="print"/>
            <a:srcRect/>
            <a:stretch>
              <a:fillRect/>
            </a:stretch>
          </p:blipFill>
          <p:spPr bwMode="auto">
            <a:xfrm>
              <a:off x="3849523" y="1472322"/>
              <a:ext cx="2401152" cy="1593990"/>
            </a:xfrm>
            <a:prstGeom prst="rect">
              <a:avLst/>
            </a:prstGeom>
            <a:noFill/>
            <a:ln w="9525">
              <a:noFill/>
              <a:miter lim="800000"/>
              <a:headEnd/>
              <a:tailEnd/>
            </a:ln>
          </p:spPr>
        </p:pic>
        <p:pic>
          <p:nvPicPr>
            <p:cNvPr id="13" name="图片 12" descr="20150108_100159"/>
            <p:cNvPicPr>
              <a:picLocks noChangeAspect="1" noChangeArrowheads="1"/>
            </p:cNvPicPr>
            <p:nvPr/>
          </p:nvPicPr>
          <p:blipFill>
            <a:blip r:embed="rId2" cstate="print"/>
            <a:srcRect/>
            <a:stretch>
              <a:fillRect/>
            </a:stretch>
          </p:blipFill>
          <p:spPr bwMode="auto">
            <a:xfrm>
              <a:off x="6268018" y="1472322"/>
              <a:ext cx="2985163" cy="1584777"/>
            </a:xfrm>
            <a:prstGeom prst="rect">
              <a:avLst/>
            </a:prstGeom>
            <a:noFill/>
            <a:ln w="9525">
              <a:noFill/>
              <a:miter lim="800000"/>
              <a:headEnd/>
              <a:tailEnd/>
            </a:ln>
          </p:spPr>
        </p:pic>
        <p:pic>
          <p:nvPicPr>
            <p:cNvPr id="14" name="图片 13" descr="20150108_134644"/>
            <p:cNvPicPr>
              <a:picLocks noChangeAspect="1" noChangeArrowheads="1"/>
            </p:cNvPicPr>
            <p:nvPr/>
          </p:nvPicPr>
          <p:blipFill>
            <a:blip r:embed="rId3" cstate="print"/>
            <a:srcRect/>
            <a:stretch>
              <a:fillRect/>
            </a:stretch>
          </p:blipFill>
          <p:spPr bwMode="auto">
            <a:xfrm>
              <a:off x="9266830" y="1449150"/>
              <a:ext cx="2364759" cy="1612418"/>
            </a:xfrm>
            <a:prstGeom prst="rect">
              <a:avLst/>
            </a:prstGeom>
            <a:noFill/>
            <a:ln w="9525">
              <a:noFill/>
              <a:miter lim="800000"/>
              <a:headEnd/>
              <a:tailEnd/>
            </a:ln>
          </p:spPr>
        </p:pic>
      </p:grpSp>
      <p:grpSp>
        <p:nvGrpSpPr>
          <p:cNvPr id="21" name="组合 20"/>
          <p:cNvGrpSpPr/>
          <p:nvPr/>
        </p:nvGrpSpPr>
        <p:grpSpPr>
          <a:xfrm>
            <a:off x="3822224" y="3028801"/>
            <a:ext cx="7795717" cy="1229299"/>
            <a:chOff x="3835872" y="3329058"/>
            <a:chExt cx="7795717" cy="1095914"/>
          </a:xfrm>
        </p:grpSpPr>
        <p:pic>
          <p:nvPicPr>
            <p:cNvPr id="15" name="Picture 35"/>
            <p:cNvPicPr>
              <a:picLocks noChangeAspect="1" noChangeArrowheads="1"/>
            </p:cNvPicPr>
            <p:nvPr/>
          </p:nvPicPr>
          <p:blipFill>
            <a:blip r:embed="rId4" cstate="print"/>
            <a:srcRect/>
            <a:stretch>
              <a:fillRect/>
            </a:stretch>
          </p:blipFill>
          <p:spPr bwMode="auto">
            <a:xfrm>
              <a:off x="3835872" y="3338583"/>
              <a:ext cx="2469393" cy="1086389"/>
            </a:xfrm>
            <a:prstGeom prst="rect">
              <a:avLst/>
            </a:prstGeom>
            <a:noFill/>
            <a:ln w="9525">
              <a:noFill/>
              <a:miter lim="800000"/>
              <a:headEnd/>
              <a:tailEnd/>
            </a:ln>
          </p:spPr>
        </p:pic>
        <p:pic>
          <p:nvPicPr>
            <p:cNvPr id="16" name="Picture 33"/>
            <p:cNvPicPr>
              <a:picLocks noChangeAspect="1" noChangeArrowheads="1"/>
            </p:cNvPicPr>
            <p:nvPr/>
          </p:nvPicPr>
          <p:blipFill>
            <a:blip r:embed="rId5" cstate="print"/>
            <a:srcRect/>
            <a:stretch>
              <a:fillRect/>
            </a:stretch>
          </p:blipFill>
          <p:spPr bwMode="auto">
            <a:xfrm>
              <a:off x="6332562" y="3329058"/>
              <a:ext cx="2975212" cy="1092817"/>
            </a:xfrm>
            <a:prstGeom prst="rect">
              <a:avLst/>
            </a:prstGeom>
            <a:noFill/>
            <a:ln w="9525">
              <a:noFill/>
              <a:miter lim="800000"/>
              <a:headEnd/>
              <a:tailEnd/>
            </a:ln>
          </p:spPr>
        </p:pic>
        <p:pic>
          <p:nvPicPr>
            <p:cNvPr id="17" name="Picture 34"/>
            <p:cNvPicPr>
              <a:picLocks noChangeAspect="1" noChangeArrowheads="1"/>
            </p:cNvPicPr>
            <p:nvPr/>
          </p:nvPicPr>
          <p:blipFill>
            <a:blip r:embed="rId6" cstate="print"/>
            <a:srcRect/>
            <a:stretch>
              <a:fillRect/>
            </a:stretch>
          </p:blipFill>
          <p:spPr bwMode="auto">
            <a:xfrm>
              <a:off x="9321421" y="3329058"/>
              <a:ext cx="2310168" cy="1086389"/>
            </a:xfrm>
            <a:prstGeom prst="rect">
              <a:avLst/>
            </a:prstGeom>
            <a:noFill/>
            <a:ln w="9525">
              <a:noFill/>
              <a:miter lim="800000"/>
              <a:headEnd/>
              <a:tailEnd/>
            </a:ln>
          </p:spPr>
        </p:pic>
      </p:grpSp>
      <p:grpSp>
        <p:nvGrpSpPr>
          <p:cNvPr id="23" name="组合 22"/>
          <p:cNvGrpSpPr/>
          <p:nvPr/>
        </p:nvGrpSpPr>
        <p:grpSpPr>
          <a:xfrm>
            <a:off x="3835021" y="4517406"/>
            <a:ext cx="7774034" cy="1583143"/>
            <a:chOff x="3848669" y="4681182"/>
            <a:chExt cx="7774034" cy="1422947"/>
          </a:xfrm>
        </p:grpSpPr>
        <p:pic>
          <p:nvPicPr>
            <p:cNvPr id="18" name="图片 17" descr="20150706140323-1131304824"/>
            <p:cNvPicPr>
              <a:picLocks noChangeAspect="1" noChangeArrowheads="1"/>
            </p:cNvPicPr>
            <p:nvPr/>
          </p:nvPicPr>
          <p:blipFill>
            <a:blip r:embed="rId7" cstate="print"/>
            <a:srcRect/>
            <a:stretch>
              <a:fillRect/>
            </a:stretch>
          </p:blipFill>
          <p:spPr bwMode="auto">
            <a:xfrm>
              <a:off x="3848669" y="4685943"/>
              <a:ext cx="2279176" cy="1371567"/>
            </a:xfrm>
            <a:prstGeom prst="rect">
              <a:avLst/>
            </a:prstGeom>
            <a:noFill/>
            <a:ln w="9525">
              <a:noFill/>
              <a:miter lim="800000"/>
              <a:headEnd/>
              <a:tailEnd/>
            </a:ln>
          </p:spPr>
        </p:pic>
        <p:pic>
          <p:nvPicPr>
            <p:cNvPr id="19" name="图片 18" descr="DSC_0266"/>
            <p:cNvPicPr>
              <a:picLocks noChangeAspect="1" noChangeArrowheads="1"/>
            </p:cNvPicPr>
            <p:nvPr/>
          </p:nvPicPr>
          <p:blipFill>
            <a:blip r:embed="rId8" cstate="print"/>
            <a:srcRect/>
            <a:stretch>
              <a:fillRect/>
            </a:stretch>
          </p:blipFill>
          <p:spPr bwMode="auto">
            <a:xfrm>
              <a:off x="6147110" y="4685944"/>
              <a:ext cx="2764880" cy="1400958"/>
            </a:xfrm>
            <a:prstGeom prst="rect">
              <a:avLst/>
            </a:prstGeom>
            <a:noFill/>
            <a:ln w="9525">
              <a:noFill/>
              <a:miter lim="800000"/>
              <a:headEnd/>
              <a:tailEnd/>
            </a:ln>
          </p:spPr>
        </p:pic>
        <p:pic>
          <p:nvPicPr>
            <p:cNvPr id="20" name="图片 19" descr="DSC_0264"/>
            <p:cNvPicPr>
              <a:picLocks noChangeAspect="1" noChangeArrowheads="1"/>
            </p:cNvPicPr>
            <p:nvPr/>
          </p:nvPicPr>
          <p:blipFill>
            <a:blip r:embed="rId9" cstate="print"/>
            <a:srcRect/>
            <a:stretch>
              <a:fillRect/>
            </a:stretch>
          </p:blipFill>
          <p:spPr bwMode="auto">
            <a:xfrm>
              <a:off x="8925636" y="4681182"/>
              <a:ext cx="2697067" cy="1422947"/>
            </a:xfrm>
            <a:prstGeom prst="rect">
              <a:avLst/>
            </a:prstGeom>
            <a:noFill/>
            <a:ln w="9525">
              <a:noFill/>
              <a:miter lim="800000"/>
              <a:headEnd/>
              <a:tailEnd/>
            </a:ln>
          </p:spPr>
        </p:pic>
      </p:grpSp>
      <p:sp>
        <p:nvSpPr>
          <p:cNvPr id="24" name="文本框 3"/>
          <p:cNvSpPr txBox="1"/>
          <p:nvPr/>
        </p:nvSpPr>
        <p:spPr>
          <a:xfrm>
            <a:off x="7970293" y="96168"/>
            <a:ext cx="4028363"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rPr>
              <a:t>应用行业及设备设施</a:t>
            </a:r>
            <a:endParaRPr lang="zh-CN" altLang="en-US" sz="3200" b="1" dirty="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j-cs"/>
            </a:endParaRPr>
          </a:p>
        </p:txBody>
      </p:sp>
      <p:sp>
        <p:nvSpPr>
          <p:cNvPr id="25" name="文本框 5"/>
          <p:cNvSpPr txBox="1"/>
          <p:nvPr/>
        </p:nvSpPr>
        <p:spPr>
          <a:xfrm>
            <a:off x="4380931" y="54592"/>
            <a:ext cx="2442949" cy="584775"/>
          </a:xfrm>
          <a:prstGeom prst="rect">
            <a:avLst/>
          </a:prstGeom>
          <a:noFill/>
        </p:spPr>
        <p:txBody>
          <a:bodyPr wrap="square" rtlCol="0">
            <a:spAutoFit/>
            <a:scene3d>
              <a:camera prst="orthographicFront"/>
              <a:lightRig rig="threePt" dir="t"/>
            </a:scene3d>
          </a:bodyPr>
          <a:lstStyle/>
          <a:p>
            <a:r>
              <a:rPr lang="zh-CN" altLang="en-US" sz="3200" b="1" dirty="0" smtClean="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rPr>
              <a:t>工程应用篇</a:t>
            </a:r>
            <a:endParaRPr lang="zh-CN" altLang="en-US" sz="3200" b="1" dirty="0">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endParaRPr>
          </a:p>
        </p:txBody>
      </p:sp>
      <p:pic>
        <p:nvPicPr>
          <p:cNvPr id="7" name="图片 6" descr="微信图片_20211104152108"/>
          <p:cNvPicPr>
            <a:picLocks noChangeAspect="1"/>
          </p:cNvPicPr>
          <p:nvPr/>
        </p:nvPicPr>
        <p:blipFill>
          <a:blip r:embed="rId10"/>
          <a:srcRect l="28639" t="27676" r="28653" b="27148"/>
          <a:stretch>
            <a:fillRect/>
          </a:stretch>
        </p:blipFill>
        <p:spPr>
          <a:xfrm>
            <a:off x="323215" y="88900"/>
            <a:ext cx="741045" cy="588010"/>
          </a:xfrm>
          <a:prstGeom prst="rect">
            <a:avLst/>
          </a:prstGeom>
        </p:spPr>
      </p:pic>
    </p:spTree>
    <p:custDataLst>
      <p:tags r:id="rId11"/>
    </p:custDataLst>
  </p:cSld>
  <p:clrMapOvr>
    <a:masterClrMapping/>
  </p:clrMapOvr>
</p:sld>
</file>

<file path=ppt/tags/tag1.xml><?xml version="1.0" encoding="utf-8"?>
<p:tagLst xmlns:p="http://schemas.openxmlformats.org/presentationml/2006/main">
  <p:tag name="KSO_WM_SPECIAL_SOURCE" val="bdnull"/>
</p:tagLst>
</file>

<file path=ppt/tags/tag2.xml><?xml version="1.0" encoding="utf-8"?>
<p:tagLst xmlns:p="http://schemas.openxmlformats.org/presentationml/2006/main">
  <p:tag name="KSO_WM_SPECIAL_SOURCE" val="bdnull"/>
</p:tagLst>
</file>

<file path=ppt/tags/tag3.xml><?xml version="1.0" encoding="utf-8"?>
<p:tagLst xmlns:p="http://schemas.openxmlformats.org/presentationml/2006/main">
  <p:tag name="KSO_WM_SPECIAL_SOURCE" val="bdnull"/>
</p:tagLst>
</file>

<file path=ppt/tags/tag4.xml><?xml version="1.0" encoding="utf-8"?>
<p:tagLst xmlns:p="http://schemas.openxmlformats.org/presentationml/2006/main">
  <p:tag name="KSO_WM_SPECIAL_SOURCE" val="bdnull"/>
</p:tagLst>
</file>

<file path=ppt/tags/tag5.xml><?xml version="1.0" encoding="utf-8"?>
<p:tagLst xmlns:p="http://schemas.openxmlformats.org/presentationml/2006/main">
  <p:tag name="KSO_WM_SPECIAL_SOURCE" val="bdnull"/>
</p:tagLst>
</file>

<file path=ppt/tags/tag6.xml><?xml version="1.0" encoding="utf-8"?>
<p:tagLst xmlns:p="http://schemas.openxmlformats.org/presentationml/2006/main">
  <p:tag name="KSO_WM_SPECIAL_SOURCE" val="bdnull"/>
</p:tagLst>
</file>

<file path=ppt/tags/tag7.xml><?xml version="1.0" encoding="utf-8"?>
<p:tagLst xmlns:p="http://schemas.openxmlformats.org/presentationml/2006/main">
  <p:tag name="KSO_WM_SPECIAL_SOURCE" val="bdnull"/>
</p:tagLst>
</file>

<file path=ppt/tags/tag8.xml><?xml version="1.0" encoding="utf-8"?>
<p:tagLst xmlns:p="http://schemas.openxmlformats.org/presentationml/2006/main">
  <p:tag name="KSO_WM_SPECIAL_SOURCE" val="bdnull"/>
</p:tagLst>
</file>

<file path=ppt/tags/tag9.xml><?xml version="1.0" encoding="utf-8"?>
<p:tagLst xmlns:p="http://schemas.openxmlformats.org/presentationml/2006/main">
  <p:tag name="KSO_WM_SPECIAL_SOURCE" val="bdnull"/>
</p:tagLst>
</file>

<file path=ppt/tags/tag10.xml><?xml version="1.0" encoding="utf-8"?>
<p:tagLst xmlns:p="http://schemas.openxmlformats.org/presentationml/2006/main">
  <p:tag name="KSO_WM_SPECIAL_SOURCE" val="bdnull"/>
</p:tagLst>
</file>

<file path=ppt/tags/tag11.xml><?xml version="1.0" encoding="utf-8"?>
<p:tagLst xmlns:p="http://schemas.openxmlformats.org/presentationml/2006/main">
  <p:tag name="KSO_WM_SPECIAL_SOURCE" val="bdnull"/>
</p:tagLst>
</file>

<file path=ppt/tags/tag12.xml><?xml version="1.0" encoding="utf-8"?>
<p:tagLst xmlns:p="http://schemas.openxmlformats.org/presentationml/2006/main">
  <p:tag name="KSO_WM_SPECIAL_SOURCE" val="bdnull"/>
</p:tagLst>
</file>

<file path=ppt/tags/tag13.xml><?xml version="1.0" encoding="utf-8"?>
<p:tagLst xmlns:p="http://schemas.openxmlformats.org/presentationml/2006/main">
  <p:tag name="KSO_WM_SPECIAL_SOURCE" val="bdnull"/>
</p:tagLst>
</file>

<file path=ppt/tags/tag14.xml><?xml version="1.0" encoding="utf-8"?>
<p:tagLst xmlns:p="http://schemas.openxmlformats.org/presentationml/2006/main">
  <p:tag name="KSO_WM_SPECIAL_SOURCE" val="bdnull"/>
</p:tagLst>
</file>

<file path=ppt/tags/tag15.xml><?xml version="1.0" encoding="utf-8"?>
<p:tagLst xmlns:p="http://schemas.openxmlformats.org/presentationml/2006/main">
  <p:tag name="KSO_WM_SPECIAL_SOURCE" val="bdnull"/>
</p:tagLst>
</file>

<file path=ppt/tags/tag16.xml><?xml version="1.0" encoding="utf-8"?>
<p:tagLst xmlns:p="http://schemas.openxmlformats.org/presentationml/2006/main">
  <p:tag name="KSO_WM_SPECIAL_SOURCE" val="bdnull"/>
</p:tagLst>
</file>

<file path=ppt/tags/tag17.xml><?xml version="1.0" encoding="utf-8"?>
<p:tagLst xmlns:p="http://schemas.openxmlformats.org/presentationml/2006/main">
  <p:tag name="KSO_WM_SPECIAL_SOURCE" val="bdnull"/>
</p:tagLst>
</file>

<file path=ppt/tags/tag18.xml><?xml version="1.0" encoding="utf-8"?>
<p:tagLst xmlns:p="http://schemas.openxmlformats.org/presentationml/2006/main">
  <p:tag name="KSO_WM_SPECIAL_SOURCE" val="bdnull"/>
</p:tagLst>
</file>

<file path=ppt/tags/tag19.xml><?xml version="1.0" encoding="utf-8"?>
<p:tagLst xmlns:p="http://schemas.openxmlformats.org/presentationml/2006/main">
  <p:tag name="KSO_WM_SPECIAL_SOURCE" val="bdnull"/>
</p:tagLst>
</file>

<file path=ppt/tags/tag20.xml><?xml version="1.0" encoding="utf-8"?>
<p:tagLst xmlns:p="http://schemas.openxmlformats.org/presentationml/2006/main">
  <p:tag name="KSO_WM_SPECIAL_SOURCE" val="bdnull"/>
</p:tagLst>
</file>

<file path=ppt/tags/tag21.xml><?xml version="1.0" encoding="utf-8"?>
<p:tagLst xmlns:p="http://schemas.openxmlformats.org/presentationml/2006/main">
  <p:tag name="KSO_WM_SPECIAL_SOURCE" val="bdnull"/>
</p:tagLst>
</file>

<file path=ppt/tags/tag22.xml><?xml version="1.0" encoding="utf-8"?>
<p:tagLst xmlns:p="http://schemas.openxmlformats.org/presentationml/2006/main">
  <p:tag name="KSO_WM_SPECIAL_SOURCE" val="bdnull"/>
</p:tagLst>
</file>

<file path=ppt/tags/tag23.xml><?xml version="1.0" encoding="utf-8"?>
<p:tagLst xmlns:p="http://schemas.openxmlformats.org/presentationml/2006/main">
  <p:tag name="KSO_WM_SPECIAL_SOURCE" val="bdnull"/>
</p:tagLst>
</file>

<file path=ppt/tags/tag24.xml><?xml version="1.0" encoding="utf-8"?>
<p:tagLst xmlns:p="http://schemas.openxmlformats.org/presentationml/2006/main">
  <p:tag name="KSO_WM_SPECIAL_SOURCE" val="bdnull"/>
</p:tagLst>
</file>

<file path=ppt/tags/tag25.xml><?xml version="1.0" encoding="utf-8"?>
<p:tagLst xmlns:p="http://schemas.openxmlformats.org/presentationml/2006/main">
  <p:tag name="KSO_WM_SPECIAL_SOURCE" val="bdnull"/>
</p:tagLst>
</file>

<file path=ppt/tags/tag26.xml><?xml version="1.0" encoding="utf-8"?>
<p:tagLst xmlns:p="http://schemas.openxmlformats.org/presentationml/2006/main">
  <p:tag name="KSO_WM_SPECIAL_SOURCE" val="bdnull"/>
</p:tagLst>
</file>

<file path=ppt/tags/tag27.xml><?xml version="1.0" encoding="utf-8"?>
<p:tagLst xmlns:p="http://schemas.openxmlformats.org/presentationml/2006/main">
  <p:tag name="KSO_WM_SPECIAL_SOURCE" val="bdnull"/>
</p:tagLst>
</file>

<file path=ppt/tags/tag28.xml><?xml version="1.0" encoding="utf-8"?>
<p:tagLst xmlns:p="http://schemas.openxmlformats.org/presentationml/2006/main">
  <p:tag name="KSO_WM_SPECIAL_SOURCE" val="bdnull"/>
</p:tagLst>
</file>

<file path=ppt/tags/tag29.xml><?xml version="1.0" encoding="utf-8"?>
<p:tagLst xmlns:p="http://schemas.openxmlformats.org/presentationml/2006/main">
  <p:tag name="KSO_WM_SPECIAL_SOURCE" val="bdnull"/>
</p:tagLst>
</file>

<file path=ppt/tags/tag30.xml><?xml version="1.0" encoding="utf-8"?>
<p:tagLst xmlns:p="http://schemas.openxmlformats.org/presentationml/2006/main">
  <p:tag name="KSO_WM_SPECIAL_SOURCE" val="bdnull"/>
</p:tagLst>
</file>

<file path=ppt/tags/tag31.xml><?xml version="1.0" encoding="utf-8"?>
<p:tagLst xmlns:p="http://schemas.openxmlformats.org/presentationml/2006/main">
  <p:tag name="KSO_WM_SPECIAL_SOURCE" val="bdnull"/>
</p:tagLst>
</file>

<file path=ppt/tags/tag32.xml><?xml version="1.0" encoding="utf-8"?>
<p:tagLst xmlns:p="http://schemas.openxmlformats.org/presentationml/2006/main">
  <p:tag name="KSO_WM_SPECIAL_SOURCE" val="bdnull"/>
</p:tagLst>
</file>

<file path=ppt/tags/tag33.xml><?xml version="1.0" encoding="utf-8"?>
<p:tagLst xmlns:p="http://schemas.openxmlformats.org/presentationml/2006/main">
  <p:tag name="KSO_WM_SPECIAL_SOURCE" val="bdnull"/>
</p:tagLst>
</file>

<file path=ppt/tags/tag34.xml><?xml version="1.0" encoding="utf-8"?>
<p:tagLst xmlns:p="http://schemas.openxmlformats.org/presentationml/2006/main">
  <p:tag name="KSO_WM_SPECIAL_SOURCE" val="bdnull"/>
</p:tagLst>
</file>

<file path=ppt/tags/tag35.xml><?xml version="1.0" encoding="utf-8"?>
<p:tagLst xmlns:p="http://schemas.openxmlformats.org/presentationml/2006/main">
  <p:tag name="KSO_WM_SPECIAL_SOURCE" val="bdnull"/>
</p:tagLst>
</file>

<file path=ppt/tags/tag36.xml><?xml version="1.0" encoding="utf-8"?>
<p:tagLst xmlns:p="http://schemas.openxmlformats.org/presentationml/2006/main">
  <p:tag name="KSO_WM_SPECIAL_SOURCE" val="bdnull"/>
</p:tagLst>
</file>

<file path=ppt/tags/tag37.xml><?xml version="1.0" encoding="utf-8"?>
<p:tagLst xmlns:p="http://schemas.openxmlformats.org/presentationml/2006/main">
  <p:tag name="KSO_WM_SPECIAL_SOURCE" val="bdnull"/>
</p:tagLst>
</file>

<file path=ppt/tags/tag38.xml><?xml version="1.0" encoding="utf-8"?>
<p:tagLst xmlns:p="http://schemas.openxmlformats.org/presentationml/2006/main">
  <p:tag name="KSO_DOCER_TEMPLATE_OPEN_ONCE_MARK"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16300</Words>
  <Application>WPS 演示</Application>
  <PresentationFormat>自定义</PresentationFormat>
  <Paragraphs>4567</Paragraphs>
  <Slides>37</Slides>
  <Notes>5</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37</vt:i4>
      </vt:variant>
    </vt:vector>
  </HeadingPairs>
  <TitlesOfParts>
    <vt:vector size="56" baseType="lpstr">
      <vt:lpstr>Arial</vt:lpstr>
      <vt:lpstr>宋体</vt:lpstr>
      <vt:lpstr>Wingdings</vt:lpstr>
      <vt:lpstr>Wingdings 3</vt:lpstr>
      <vt:lpstr>Verdana</vt:lpstr>
      <vt:lpstr>Wingdings 2</vt:lpstr>
      <vt:lpstr>微软雅黑</vt:lpstr>
      <vt:lpstr>华文楷体</vt:lpstr>
      <vt:lpstr>Calibri</vt:lpstr>
      <vt:lpstr>Times New Roman</vt:lpstr>
      <vt:lpstr>Lucida Sans Unicode</vt:lpstr>
      <vt:lpstr>Arial Unicode MS</vt:lpstr>
      <vt:lpstr>黑体</vt:lpstr>
      <vt:lpstr>Arial</vt:lpstr>
      <vt:lpstr>Times New Roman</vt:lpstr>
      <vt:lpstr>Helvetica</vt:lpstr>
      <vt:lpstr>Calibri</vt:lpstr>
      <vt:lpstr>华文行楷</vt:lpstr>
      <vt:lpstr>聚合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xiesanying</dc:creator>
  <cp:lastModifiedBy>景辗舅邑酶</cp:lastModifiedBy>
  <cp:revision>1171</cp:revision>
  <dcterms:created xsi:type="dcterms:W3CDTF">2016-02-21T00:30:00Z</dcterms:created>
  <dcterms:modified xsi:type="dcterms:W3CDTF">2022-03-01T08:30:47Z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304008A9FBD9478BACE29002C34F974E</vt:lpwstr>
  </property>
</Properties>
</file>